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318" r:id="rId5"/>
    <p:sldId id="261" r:id="rId6"/>
    <p:sldId id="283" r:id="rId7"/>
    <p:sldId id="289" r:id="rId8"/>
    <p:sldId id="325" r:id="rId9"/>
    <p:sldId id="296" r:id="rId10"/>
    <p:sldId id="291" r:id="rId11"/>
    <p:sldId id="321" r:id="rId12"/>
    <p:sldId id="326" r:id="rId13"/>
    <p:sldId id="327" r:id="rId1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8" autoAdjust="0"/>
    <p:restoredTop sz="95137" autoAdjust="0"/>
  </p:normalViewPr>
  <p:slideViewPr>
    <p:cSldViewPr snapToGrid="0">
      <p:cViewPr varScale="1">
        <p:scale>
          <a:sx n="89" d="100"/>
          <a:sy n="89" d="100"/>
        </p:scale>
        <p:origin x="1290" y="3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-9667"/>
    </p:cViewPr>
  </p:sorterViewPr>
  <p:notesViewPr>
    <p:cSldViewPr snapToGrid="0">
      <p:cViewPr varScale="1">
        <p:scale>
          <a:sx n="58" d="100"/>
          <a:sy n="58" d="100"/>
        </p:scale>
        <p:origin x="18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F5904D16-F090-4E1E-9FCE-40430401C982}" type="datetimeFigureOut">
              <a:rPr lang="it-IT" smtClean="0"/>
              <a:t>30/10/2025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FFB2C1D5-433B-4E5F-BF37-D1275EC49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6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5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3A8E-4371-1D79-465B-53E3DEAB9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76F65FF-BC24-77D4-4561-7558439A7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DA602F-8489-B519-8E7C-001B2D82F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EDB62B-2F94-184D-BB78-D3A6D52AE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1077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3D61-21E9-B7C4-3D9C-FC228DFAB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6E1B63E-D6AB-401B-DACE-B492B857F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E2A76F-6894-17F6-EA05-597841F98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2EE2F9-9D6E-8AB7-8ECD-8A4A50045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79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1C099-5244-18D9-5B0B-CB07D2E97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0E6966-F4E6-8ADF-2CBF-78357142B2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BBF1897-FC9C-E2C4-94C2-3B1DF63B9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BFA0D-0FAD-395F-6455-A0AE96B530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60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82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E3EC-12F6-06F7-AEE6-B1B2343B2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1613F3-B93F-6428-0F7E-2188ABEFF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79FAE32-1C53-D41D-0675-5F50E5F76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562909-C544-B6DA-E164-957B07091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87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44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82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BB2C-5777-9DD4-92C7-7DA5C0C1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0430F3-E84A-630A-EC75-7B6B8B4F1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083318-5E32-BBCD-A43D-4FEE6F35C4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17982E-F821-783D-0EE4-40BE7CE7B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77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90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2C1D5-433B-4E5F-BF37-D1275EC4956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5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0958F-361E-2E2B-3A69-B8284D3D9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738FBA-8A7D-BFBF-2FAB-7B7F87B93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6D0297-01C3-E6D5-FE46-A27951C2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5AF2-D5C0-4146-8792-6BE226230696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AC37BC-EB3C-7701-6E64-CB783B19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78864-3993-B2B4-ED49-42EF68CD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6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9AC64-3A32-90EE-9D57-990F16B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63F102-E732-44B7-BFB4-50E7827C7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7C3AE-A4B1-E3C3-1F2E-9978F3C3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C9B2-A2F3-4C9C-957F-F5D9B31B99F2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BD8CB0-5A30-634E-A9DC-4B3FFD31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118751-B418-8307-EE31-8C6E341B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22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F8222B7-71F4-BE46-142F-C37CBA699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812CF7-DBA5-C56F-E72D-B6EC57E3E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18002-7728-E27E-AAB8-E938D844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B5A0-CD01-4667-8401-B70316148A6E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D9D8F0-CEEA-D89D-435F-49611A1A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0BAB7A-DA6D-A7BB-D38B-049B0EC0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E84AA-F0C5-59A6-E54F-3276E2D5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81056D-640F-7624-ECB5-C08F9FB2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DC563B-1E2E-5B73-7EDE-6FCB9DF7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1FCB-1813-4905-BF54-731EEF1F1624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522430-4237-2F81-56A7-41E86401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583F02-8F5D-4B27-396D-35B79205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B0DEC-379E-8364-4CB6-7335A999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7B5C52-586C-954B-6A56-0F64711BD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754DD-30FC-8ABB-C07C-FC982364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5B46-2713-4442-B7FA-036B0952C9FA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A6F44C-13BE-3925-F579-6C0E6F2E3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988CB-AF87-8DE3-0538-65ADFBD6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55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1D4237-68BF-1B3D-B130-8E8A74215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BB64A6-9EDC-8C22-9294-B98531063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CCCBA2-5EBB-9350-823C-ECC3B1CB9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8A3D040-144F-1762-CB98-4090668E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0859-7C3A-435B-9239-B273E549A2C2}" type="datetime1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4DC6B8-7463-FC49-6A66-456B8978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215B14-8547-E739-F677-86C6F455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23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041200-54F9-7F50-C197-4C13ECEE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AD47F0-9438-3613-7665-2E49B352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5C6438-0045-D9C4-AC63-D06BB72BA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D2EFE3C-E02F-BD49-CCF2-BFCAE5E17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97BE8B-D2A4-CA38-9EA4-7753C8A44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0FBE2A-C857-9686-B520-17BE9470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43D-7BF3-49E8-84F6-9944F92A1C8E}" type="datetime1">
              <a:rPr lang="it-IT" smtClean="0"/>
              <a:t>30/10/2025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4F18D1-04AC-2D85-8065-7E17C23A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C3DC8A-7882-6D90-345D-728DABC5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5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8EF1E3-D738-2512-45AE-AA88E22F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A608F20-F642-775E-CC25-C9344179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82F9-5583-4567-9A68-55841629E543}" type="datetime1">
              <a:rPr lang="it-IT" smtClean="0"/>
              <a:t>30/10/2025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44696A-AF60-C29C-AD63-484EED54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46EB4F-26C6-18B2-1F42-AF76D46D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09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F9D5E0-3D7E-A3F7-AFBB-A85EA817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1F86-C591-4C84-917D-D8820E970C3C}" type="datetime1">
              <a:rPr lang="it-IT" smtClean="0"/>
              <a:t>30/10/2025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7F521D-85AD-4DF5-D898-1C0AF57DA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075AF6B-DBE0-3DE2-02E5-70544285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23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37371-6041-C6D5-5043-67FCA4C7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892E95-08CC-ABB7-61E7-BCBB5B435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FD9D35-FFEE-3FDB-45E7-73B7E8EC3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F20027-8362-2B76-00DB-D5562661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BFD57-2A2A-46AC-B5BB-C0B47BE24C12}" type="datetime1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E2615E-9ACB-FD23-F9A4-0782F8BF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E61F05-45C2-2E57-0A15-87255E77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87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0F84CA-DEEA-2920-196D-946F3457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6A4A64-CBF2-454F-0A88-B0D7C0A77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A833EA-B352-F739-6D24-896C1D25E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70FD66-4F34-2411-4913-A10D8551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C4CC-DA32-4DAF-9806-0CC69B23F668}" type="datetime1">
              <a:rPr lang="it-IT" smtClean="0"/>
              <a:t>30/10/2025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93E93E-9F32-F4F9-E73A-C0347565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40FAFF-B28F-C076-541E-3BE2585C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44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C192B4-9657-C40E-AD57-746D3D4B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81146B-7561-E7AF-4B32-54A30C0D5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BA10C4-4A3A-82EB-76E9-3861BDADF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A976FA-C8E7-44BE-BD36-2075F3884B25}" type="datetime1">
              <a:rPr lang="it-IT" smtClean="0"/>
              <a:t>30/10/2025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2CA9E8-6485-1D68-ED63-0679567C6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962E60-46A1-4A86-D4E9-2EDA4F57B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E01E6-93AC-4AAF-A518-5166CE291A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dificio&#10;&#10;Il contenuto generato dall'IA potrebbe non essere corretto.">
            <a:extLst>
              <a:ext uri="{FF2B5EF4-FFF2-40B4-BE49-F238E27FC236}">
                <a16:creationId xmlns:a16="http://schemas.microsoft.com/office/drawing/2014/main" id="{31FB5500-8D9A-B1FA-B1DC-DF6D7CE599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4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00FDD8-C83A-9698-9463-B627E214A284}"/>
              </a:ext>
            </a:extLst>
          </p:cNvPr>
          <p:cNvSpPr txBox="1">
            <a:spLocks/>
          </p:cNvSpPr>
          <p:nvPr/>
        </p:nvSpPr>
        <p:spPr>
          <a:xfrm>
            <a:off x="1318843" y="4978985"/>
            <a:ext cx="101287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Montserrat" panose="00000500000000000000" pitchFamily="2" charset="0"/>
              </a:rPr>
              <a:t>Presentazione del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latin typeface="Montserrat" panose="00000500000000000000" pitchFamily="2" charset="0"/>
              </a:rPr>
              <a:t>Documento Programmatico Previsionale (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0"/>
              </a:rPr>
              <a:t>DPP) 2026</a:t>
            </a:r>
          </a:p>
          <a:p>
            <a:pPr algn="ctr"/>
            <a:endParaRPr lang="en-US" sz="1200" b="1" i="1" dirty="0">
              <a:solidFill>
                <a:srgbClr val="0070C0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pPr algn="ctr"/>
            <a:endParaRPr lang="en-US" sz="1200" b="1" i="1" dirty="0">
              <a:solidFill>
                <a:srgbClr val="FF0000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  <a:p>
            <a:pPr algn="ctr"/>
            <a:r>
              <a:rPr lang="en-US" b="1" i="1" dirty="0">
                <a:solidFill>
                  <a:srgbClr val="0070C0"/>
                </a:solidFill>
                <a:latin typeface="Montserrat" panose="00000500000000000000" pitchFamily="2" charset="0"/>
              </a:rPr>
              <a:t>Siena, 30 </a:t>
            </a:r>
            <a:r>
              <a:rPr lang="en-US" b="1" i="1" dirty="0" err="1">
                <a:solidFill>
                  <a:srgbClr val="0070C0"/>
                </a:solidFill>
                <a:latin typeface="Montserrat" panose="00000500000000000000" pitchFamily="2" charset="0"/>
              </a:rPr>
              <a:t>ottobre</a:t>
            </a:r>
            <a:r>
              <a:rPr lang="en-US" b="1" i="1" dirty="0">
                <a:solidFill>
                  <a:srgbClr val="0070C0"/>
                </a:solidFill>
                <a:latin typeface="Montserrat" panose="00000500000000000000" pitchFamily="2" charset="0"/>
              </a:rPr>
              <a:t> 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7616D9-04E3-9CE7-C96B-6CD03D978904}"/>
              </a:ext>
            </a:extLst>
          </p:cNvPr>
          <p:cNvSpPr txBox="1"/>
          <p:nvPr/>
        </p:nvSpPr>
        <p:spPr>
          <a:xfrm>
            <a:off x="0" y="-1"/>
            <a:ext cx="453934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ontserrat" panose="00000500000000000000" pitchFamily="2" charset="0"/>
              </a:rPr>
              <a:t>Una Comunità che cresce insieme</a:t>
            </a:r>
          </a:p>
        </p:txBody>
      </p:sp>
    </p:spTree>
    <p:extLst>
      <p:ext uri="{BB962C8B-B14F-4D97-AF65-F5344CB8AC3E}">
        <p14:creationId xmlns:p14="http://schemas.microsoft.com/office/powerpoint/2010/main" val="167232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7A9BC-A15F-7E1A-0598-1C55A8474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904D7BFF-BB0F-C2AA-E1C8-5091B65133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AD45E3-F6D3-AB6F-EA68-733CE03C704D}"/>
              </a:ext>
            </a:extLst>
          </p:cNvPr>
          <p:cNvSpPr txBox="1"/>
          <p:nvPr/>
        </p:nvSpPr>
        <p:spPr>
          <a:xfrm>
            <a:off x="903515" y="0"/>
            <a:ext cx="10259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Erogazioni e risorse</a:t>
            </a:r>
            <a:endParaRPr lang="it-IT" sz="1500" b="1" strike="sngStrike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9A4822-AF09-23F9-8171-7AE40BC236E2}"/>
              </a:ext>
            </a:extLst>
          </p:cNvPr>
          <p:cNvSpPr txBox="1"/>
          <p:nvPr/>
        </p:nvSpPr>
        <p:spPr>
          <a:xfrm>
            <a:off x="1054552" y="1537434"/>
            <a:ext cx="10108749" cy="434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 fronte delle attività sopra descritte viene individuato per il </a:t>
            </a:r>
            <a:r>
              <a:rPr lang="it-IT" sz="2200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2026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in virtù dell’attuale positivo andamento economico-finanziario di FMPS, un </a:t>
            </a:r>
            <a:r>
              <a:rPr lang="it-IT" sz="22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target 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per le </a:t>
            </a:r>
            <a:r>
              <a:rPr lang="it-IT" sz="2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nuove erogazioni («</a:t>
            </a:r>
            <a:r>
              <a:rPr lang="it-IT" sz="22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Budget</a:t>
            </a:r>
            <a:r>
              <a:rPr lang="it-IT" sz="2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Filantropico») 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pari a </a:t>
            </a:r>
            <a:r>
              <a:rPr lang="it-IT" sz="2200" b="1" kern="50" dirty="0">
                <a:solidFill>
                  <a:srgbClr val="FF000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€mln. 10,0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it-IT" sz="2200" kern="50" dirty="0"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200" kern="50" dirty="0"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Il fabbisogno per il </a:t>
            </a:r>
            <a:r>
              <a:rPr lang="it-IT" sz="2200" i="1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Budget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Filantropico </a:t>
            </a:r>
            <a:r>
              <a:rPr lang="it-IT" sz="2200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2026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troverà idonea copertura soprattutto nell’Avanzo residuo del </a:t>
            </a:r>
            <a:r>
              <a:rPr lang="it-IT" sz="2200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2025</a:t>
            </a:r>
            <a:r>
              <a:rPr lang="it-IT" sz="2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nell’utilizzo dei fondi accantonati negli anni per l’attività istituzionale, oltre che – qualora le risorse suddette non dovessero essere sufficienti – nel Fondo di Stabilizzazione delle Erogazioni.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200" kern="50" dirty="0"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59D01-EDD5-F923-7971-2AE0A29DDD1A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60630D-2EC9-2E28-F079-562BBB127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AC0A7222-B516-E806-943D-8980846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10</a:t>
            </a:fld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3104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056AF-4530-2EB1-5EE2-41D3A7117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54AF0338-9D6D-4089-31B6-76872D6C0B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72A0DD0-5E9B-E5EA-3A56-C276F72B0571}"/>
              </a:ext>
            </a:extLst>
          </p:cNvPr>
          <p:cNvSpPr txBox="1"/>
          <p:nvPr/>
        </p:nvSpPr>
        <p:spPr>
          <a:xfrm>
            <a:off x="903515" y="0"/>
            <a:ext cx="10259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i="1" dirty="0">
                <a:solidFill>
                  <a:srgbClr val="0070C0"/>
                </a:solidFill>
                <a:latin typeface="Montserrat" pitchFamily="2" charset="0"/>
              </a:rPr>
              <a:t>Focus </a:t>
            </a:r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sul </a:t>
            </a:r>
            <a:r>
              <a:rPr lang="it-IT" sz="2000" b="1" i="1" dirty="0">
                <a:solidFill>
                  <a:srgbClr val="0070C0"/>
                </a:solidFill>
                <a:latin typeface="Montserrat" pitchFamily="2" charset="0"/>
              </a:rPr>
              <a:t>Budget</a:t>
            </a:r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 Filantropico 2026: </a:t>
            </a:r>
            <a:r>
              <a:rPr lang="it-IT" sz="2200" b="1" kern="50" dirty="0">
                <a:solidFill>
                  <a:srgbClr val="FF000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€mln. 10</a:t>
            </a:r>
            <a:endParaRPr lang="it-IT" sz="1500" b="1" strike="sngStrike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C08411-1943-B3F6-D23C-1E68A36E2599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736B2B4-F148-AD6F-80FB-DDACDF3C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3D43D8EB-EF1D-D091-F135-BC3D9EDA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11</a:t>
            </a:fld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F0DB6E-9D1C-E239-9E50-6D9A81586B54}"/>
              </a:ext>
            </a:extLst>
          </p:cNvPr>
          <p:cNvSpPr txBox="1"/>
          <p:nvPr/>
        </p:nvSpPr>
        <p:spPr>
          <a:xfrm>
            <a:off x="1522418" y="1166743"/>
            <a:ext cx="2376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(Dati in milioni di €)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E7AF845-A8B3-2037-FDD7-0AC8AC159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220" y="1412964"/>
            <a:ext cx="9211951" cy="51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7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1893D-0FEA-0B58-8807-20E399B4A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6724F1AB-8328-9105-49F0-8B5C9D25C7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4A8894-2A40-8174-E1F8-824E1B9ED084}"/>
              </a:ext>
            </a:extLst>
          </p:cNvPr>
          <p:cNvSpPr txBox="1"/>
          <p:nvPr/>
        </p:nvSpPr>
        <p:spPr>
          <a:xfrm>
            <a:off x="903515" y="0"/>
            <a:ext cx="10259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i="1" dirty="0">
                <a:solidFill>
                  <a:srgbClr val="0070C0"/>
                </a:solidFill>
                <a:latin typeface="Montserrat" pitchFamily="2" charset="0"/>
              </a:rPr>
              <a:t>Focus </a:t>
            </a:r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sul </a:t>
            </a:r>
            <a:r>
              <a:rPr lang="it-IT" sz="2000" b="1" i="1" dirty="0">
                <a:solidFill>
                  <a:srgbClr val="0070C0"/>
                </a:solidFill>
                <a:latin typeface="Montserrat" pitchFamily="2" charset="0"/>
              </a:rPr>
              <a:t>Budget</a:t>
            </a:r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 Filantropico 2026: </a:t>
            </a:r>
            <a:r>
              <a:rPr lang="it-IT" sz="2200" b="1" kern="50" dirty="0">
                <a:solidFill>
                  <a:srgbClr val="FF0000"/>
                </a:solidFill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€mln. 10</a:t>
            </a:r>
            <a:endParaRPr lang="it-IT" sz="1500" b="1" strike="sngStrike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860857-52D5-BA16-EAB0-FBE30756AF2E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FACC00-7991-837E-B3FF-AA6CE0A9A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4BFFA36E-DE76-1909-17A3-7B1708BA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12</a:t>
            </a:fld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2010F0-7FD0-16D3-5A97-6E8CFB41942E}"/>
              </a:ext>
            </a:extLst>
          </p:cNvPr>
          <p:cNvSpPr txBox="1"/>
          <p:nvPr/>
        </p:nvSpPr>
        <p:spPr>
          <a:xfrm>
            <a:off x="1424447" y="896195"/>
            <a:ext cx="2376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(Dati in milioni di €)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975137-BC07-3F47-646D-BD1AE3257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822" y="1257007"/>
            <a:ext cx="8993777" cy="53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1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B97FF-C7FE-F645-C443-64BD623C7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39E6AF32-7DBB-FB45-4AA2-D0018C3C82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071A1F-8A0B-0996-8BD7-71E4B976FD02}"/>
              </a:ext>
            </a:extLst>
          </p:cNvPr>
          <p:cNvSpPr txBox="1"/>
          <p:nvPr/>
        </p:nvSpPr>
        <p:spPr>
          <a:xfrm>
            <a:off x="903515" y="0"/>
            <a:ext cx="10259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Importo deliberato annualmente </a:t>
            </a:r>
            <a:r>
              <a:rPr lang="it-IT" sz="1500" b="1" dirty="0">
                <a:solidFill>
                  <a:srgbClr val="0070C0"/>
                </a:solidFill>
                <a:latin typeface="Montserrat" pitchFamily="2" charset="0"/>
              </a:rPr>
              <a:t>(in €mln.)</a:t>
            </a:r>
            <a:endParaRPr lang="it-IT" sz="1500" b="1" strike="sngStrike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C6972E-4B98-8703-25C2-34459A976ECD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AB5772-44D8-9AD6-D13E-85C391AAE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1AAF1BD-F39C-F89E-B57F-E84D296BC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614" y="3352538"/>
            <a:ext cx="6110186" cy="3429000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95807BCF-894F-AD12-9268-6E20D422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13</a:t>
            </a:fld>
            <a:endParaRPr lang="it-IT" b="1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9BD3EA8-926B-31AD-EBA8-427C8276E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515" y="892552"/>
            <a:ext cx="5608320" cy="31623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CC15B0-A623-184D-A024-82B7AC09C3D3}"/>
              </a:ext>
            </a:extLst>
          </p:cNvPr>
          <p:cNvSpPr txBox="1"/>
          <p:nvPr/>
        </p:nvSpPr>
        <p:spPr>
          <a:xfrm>
            <a:off x="3707675" y="1957795"/>
            <a:ext cx="974035" cy="542456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75" b="1" dirty="0">
                <a:solidFill>
                  <a:srgbClr val="0070C0"/>
                </a:solidFill>
              </a:rPr>
              <a:t>+7,2 €mln </a:t>
            </a:r>
          </a:p>
          <a:p>
            <a:pPr algn="ctr"/>
            <a:r>
              <a:rPr lang="it-IT" sz="975" dirty="0"/>
              <a:t>dal</a:t>
            </a:r>
            <a:r>
              <a:rPr lang="it-IT" sz="975" b="1" dirty="0"/>
              <a:t> 2019 </a:t>
            </a:r>
            <a:r>
              <a:rPr lang="it-IT" sz="975" dirty="0"/>
              <a:t>al</a:t>
            </a:r>
            <a:r>
              <a:rPr lang="it-IT" sz="975" b="1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2921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00EA2D24-4470-A166-A8AE-0B2CFD73F4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35D4F2-F3C3-6EEC-9B73-AA11F31EA1A9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2A34C7F-8A58-6239-E78E-96E11E40E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2EF529E0-BEC8-202F-4C90-672F1977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2</a:t>
            </a:fld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3C38AA-F5A7-4001-9401-5A8263CA433F}"/>
              </a:ext>
            </a:extLst>
          </p:cNvPr>
          <p:cNvSpPr txBox="1"/>
          <p:nvPr/>
        </p:nvSpPr>
        <p:spPr>
          <a:xfrm>
            <a:off x="1252697" y="0"/>
            <a:ext cx="97667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Linee programmatiche </a:t>
            </a:r>
          </a:p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pluriennali e annuali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13B7F0-9F16-EFB8-7F29-9895737FD380}"/>
              </a:ext>
            </a:extLst>
          </p:cNvPr>
          <p:cNvSpPr txBox="1"/>
          <p:nvPr/>
        </p:nvSpPr>
        <p:spPr>
          <a:xfrm>
            <a:off x="874177" y="1381351"/>
            <a:ext cx="104243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Montserrat" panose="00000500000000000000" pitchFamily="2" charset="0"/>
              </a:rPr>
              <a:t>Il </a:t>
            </a:r>
            <a:r>
              <a:rPr lang="it-IT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Documento di Programmazione Strategica Pluriennale (DPSP) 2026-2029 </a:t>
            </a:r>
            <a:r>
              <a:rPr lang="it-IT" sz="2000" dirty="0">
                <a:latin typeface="Montserrat" panose="00000500000000000000" pitchFamily="2" charset="0"/>
              </a:rPr>
              <a:t>– approvato dalla Deputazione Generale il 29 settembre 2025 – definisce: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it-IT" sz="2000" dirty="0">
                <a:latin typeface="Montserrat" panose="00000500000000000000" pitchFamily="2" charset="0"/>
              </a:rPr>
              <a:t>la Missione,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it-IT" sz="2000" dirty="0">
                <a:latin typeface="Montserrat" panose="00000500000000000000" pitchFamily="2" charset="0"/>
              </a:rPr>
              <a:t>la declinazione degli indirizzi strategici che costituiscono la visione dell’Ente.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endParaRPr lang="it-IT" dirty="0">
              <a:latin typeface="Montserrat" panose="00000500000000000000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it-IT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latin typeface="Montserrat" panose="00000500000000000000" pitchFamily="2" charset="0"/>
              </a:rPr>
              <a:t>Il </a:t>
            </a:r>
            <a:r>
              <a:rPr lang="it-IT" sz="2000" b="1" dirty="0">
                <a:solidFill>
                  <a:srgbClr val="0070C0"/>
                </a:solidFill>
                <a:latin typeface="Montserrat" panose="00000500000000000000" pitchFamily="2" charset="0"/>
              </a:rPr>
              <a:t>Documento Programmatico Previsionale (DPP) 2026 </a:t>
            </a:r>
            <a:r>
              <a:rPr lang="it-IT" sz="2000" dirty="0">
                <a:latin typeface="Montserrat" panose="00000500000000000000" pitchFamily="2" charset="0"/>
              </a:rPr>
              <a:t>si inserisce all’interno di tale perimetro programmatico.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it-IT" dirty="0">
              <a:latin typeface="Montserrat" panose="00000500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78155E-0A29-003A-7440-18849EA2035B}"/>
              </a:ext>
            </a:extLst>
          </p:cNvPr>
          <p:cNvSpPr txBox="1"/>
          <p:nvPr/>
        </p:nvSpPr>
        <p:spPr>
          <a:xfrm>
            <a:off x="1800546" y="2640643"/>
            <a:ext cx="904162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177800" algn="ctr"/>
            <a:r>
              <a:rPr lang="it-IT" sz="15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Promuovere e supportare lo sviluppo socio-economico del Territorio e della Comunità di riferimento in</a:t>
            </a:r>
            <a:r>
              <a:rPr lang="it-IT" sz="15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una prospettiva di benessere diffuso e sostenibile</a:t>
            </a:r>
            <a:r>
              <a:rPr lang="it-IT" sz="15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 con un ruolo propositivo ed aggregante, grazie alla capacità di mettere al servizio delle Istituzioni, degli enti e delle imprese risorse, conoscenze e progettazioni innovative, in dinamiche di rete.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151DED3-1BFA-862C-7CE4-6BC43C6FC33E}"/>
              </a:ext>
            </a:extLst>
          </p:cNvPr>
          <p:cNvSpPr txBox="1"/>
          <p:nvPr/>
        </p:nvSpPr>
        <p:spPr>
          <a:xfrm>
            <a:off x="1800546" y="4592432"/>
            <a:ext cx="904162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5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[…] esercitare un ruolo incisivo nello </a:t>
            </a:r>
            <a:r>
              <a:rPr lang="it-IT" sz="15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sviluppo economico e sociale della provincia di Siena e della Città di Siena, </a:t>
            </a:r>
            <a:r>
              <a:rPr lang="it-IT" sz="15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attraverso la costruzione di un </a:t>
            </a:r>
            <a:r>
              <a:rPr lang="it-IT" sz="15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modello partecipativo </a:t>
            </a:r>
            <a:r>
              <a:rPr lang="it-IT" sz="15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[…]</a:t>
            </a:r>
            <a:endParaRPr lang="it-IT" sz="1500" i="1" dirty="0"/>
          </a:p>
        </p:txBody>
      </p:sp>
    </p:spTree>
    <p:extLst>
      <p:ext uri="{BB962C8B-B14F-4D97-AF65-F5344CB8AC3E}">
        <p14:creationId xmlns:p14="http://schemas.microsoft.com/office/powerpoint/2010/main" val="225879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8AD7-BA47-31E6-AEE8-5FAA64556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bita analcolica, testo, schermata, Cellulare&#10;&#10;Il contenuto generato dall'IA potrebbe non essere corretto.">
            <a:extLst>
              <a:ext uri="{FF2B5EF4-FFF2-40B4-BE49-F238E27FC236}">
                <a16:creationId xmlns:a16="http://schemas.microsoft.com/office/drawing/2014/main" id="{B8713769-465C-D936-D566-AEA3A8AC6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7" y="0"/>
            <a:ext cx="12208957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3F98B6-0190-8D84-E92C-47B8D06524B8}"/>
              </a:ext>
            </a:extLst>
          </p:cNvPr>
          <p:cNvSpPr txBox="1"/>
          <p:nvPr/>
        </p:nvSpPr>
        <p:spPr>
          <a:xfrm>
            <a:off x="1693235" y="13414"/>
            <a:ext cx="8841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7" lvl="1"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FMPS quale «</a:t>
            </a:r>
            <a:r>
              <a:rPr lang="it-IT" sz="3000" b="1" i="1" dirty="0">
                <a:solidFill>
                  <a:srgbClr val="0070C0"/>
                </a:solidFill>
                <a:latin typeface="Montserrat" pitchFamily="2" charset="0"/>
              </a:rPr>
              <a:t>hub</a:t>
            </a:r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 di raccordo»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9828CF-4ECE-222C-0960-2785781E1565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51B7525-957E-EB9C-510F-FE236E9E1863}"/>
              </a:ext>
            </a:extLst>
          </p:cNvPr>
          <p:cNvSpPr txBox="1"/>
          <p:nvPr/>
        </p:nvSpPr>
        <p:spPr>
          <a:xfrm>
            <a:off x="796065" y="3036586"/>
            <a:ext cx="10557735" cy="16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Nel </a:t>
            </a:r>
            <a:r>
              <a:rPr lang="it-IT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2026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proseguirà quindi il percorso intrapreso nell’ottica di: </a:t>
            </a:r>
          </a:p>
          <a:p>
            <a:pPr marL="742950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sviluppare il percorso denominato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«Siena 2030»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 attivato dal </a:t>
            </a:r>
            <a:r>
              <a:rPr lang="it-IT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2019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 e basato su un metodo partecipativo condiviso con i diversi attori territoriali (a partire da CCIAA e </a:t>
            </a:r>
            <a:r>
              <a:rPr lang="it-IT" kern="50" dirty="0" err="1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Unisi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), per promuovere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una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riflessione collettiva ed una analisi di medio termine sul futuro del territorio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2242DC-F2BC-CB7F-236F-D0C297F6A18A}"/>
              </a:ext>
            </a:extLst>
          </p:cNvPr>
          <p:cNvSpPr txBox="1"/>
          <p:nvPr/>
        </p:nvSpPr>
        <p:spPr>
          <a:xfrm>
            <a:off x="796065" y="734844"/>
            <a:ext cx="10447588" cy="944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dirty="0">
                <a:latin typeface="Montserrat" panose="00000500000000000000" pitchFamily="2" charset="0"/>
              </a:rPr>
              <a:t>Individuati gli indirizzi strategici, la </a:t>
            </a:r>
            <a:r>
              <a:rPr lang="it-IT" b="1" dirty="0">
                <a:latin typeface="Montserrat" panose="00000500000000000000" pitchFamily="2" charset="0"/>
                <a:cs typeface="Times New Roman" panose="02020603050405020304" pitchFamily="18" charset="0"/>
              </a:rPr>
              <a:t>Fondazione MPS (FMPS) 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si pone come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«</a:t>
            </a:r>
            <a:r>
              <a:rPr lang="it-IT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hub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di raccordo»</a:t>
            </a:r>
          </a:p>
          <a:p>
            <a:pPr marL="285750" indent="-285750" algn="just">
              <a:lnSpc>
                <a:spcPct val="114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it-IT" sz="1350" b="1" kern="50" dirty="0">
              <a:solidFill>
                <a:srgbClr val="0070C0"/>
              </a:solidFill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Scorrimento verticale 9">
            <a:extLst>
              <a:ext uri="{FF2B5EF4-FFF2-40B4-BE49-F238E27FC236}">
                <a16:creationId xmlns:a16="http://schemas.microsoft.com/office/drawing/2014/main" id="{D7FCCB61-3FD5-887B-D1A3-83FEDA5ACCA6}"/>
              </a:ext>
            </a:extLst>
          </p:cNvPr>
          <p:cNvSpPr/>
          <p:nvPr/>
        </p:nvSpPr>
        <p:spPr>
          <a:xfrm>
            <a:off x="948347" y="1412546"/>
            <a:ext cx="3038422" cy="1446325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«Facilitatore di relazioni e di messa a sistema delle risorse»</a:t>
            </a:r>
            <a:endParaRPr lang="it-IT" kern="50" dirty="0">
              <a:solidFill>
                <a:schemeClr val="tx1"/>
              </a:solidFill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Scorrimento verticale 11">
            <a:extLst>
              <a:ext uri="{FF2B5EF4-FFF2-40B4-BE49-F238E27FC236}">
                <a16:creationId xmlns:a16="http://schemas.microsoft.com/office/drawing/2014/main" id="{92042332-B1A2-1F06-0D06-6E08AB46AE34}"/>
              </a:ext>
            </a:extLst>
          </p:cNvPr>
          <p:cNvSpPr/>
          <p:nvPr/>
        </p:nvSpPr>
        <p:spPr>
          <a:xfrm>
            <a:off x="4532182" y="1445259"/>
            <a:ext cx="3127636" cy="1434294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buClr>
                <a:schemeClr val="tx1"/>
              </a:buClr>
            </a:pP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«Luogo di incontro e confronto periodico»</a:t>
            </a:r>
            <a:endParaRPr lang="it-IT" kern="50" dirty="0">
              <a:solidFill>
                <a:schemeClr val="tx1"/>
              </a:solidFill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Scorrimento verticale 12">
            <a:extLst>
              <a:ext uri="{FF2B5EF4-FFF2-40B4-BE49-F238E27FC236}">
                <a16:creationId xmlns:a16="http://schemas.microsoft.com/office/drawing/2014/main" id="{151FE4E1-989D-CAC4-A505-D3EF83083B4C}"/>
              </a:ext>
            </a:extLst>
          </p:cNvPr>
          <p:cNvSpPr/>
          <p:nvPr/>
        </p:nvSpPr>
        <p:spPr>
          <a:xfrm>
            <a:off x="8116017" y="1478444"/>
            <a:ext cx="3127636" cy="1401109"/>
          </a:xfrm>
          <a:prstGeom prst="verticalScroll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buClr>
                <a:schemeClr val="tx1"/>
              </a:buClr>
            </a:pP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«Incubatore  di  progettualità innovativa»</a:t>
            </a:r>
            <a:endParaRPr lang="it-IT" kern="50" dirty="0">
              <a:solidFill>
                <a:schemeClr val="tx1"/>
              </a:solidFill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104C7C-4D56-4E81-0EC6-EEFB2067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644" y="4394662"/>
            <a:ext cx="5447852" cy="233958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064C6DD-AFCB-314A-0B72-7B892279E3AD}"/>
              </a:ext>
            </a:extLst>
          </p:cNvPr>
          <p:cNvSpPr txBox="1"/>
          <p:nvPr/>
        </p:nvSpPr>
        <p:spPr>
          <a:xfrm>
            <a:off x="770543" y="4686012"/>
            <a:ext cx="5049346" cy="1726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strutturare sempre più un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Centro Studi Territoriale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</a:p>
          <a:p>
            <a:pPr marL="742950" lvl="1" indent="-28575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promuovere ulteriori iniziative e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tavoli di confronto e condivisione tra i diversi attori del territorio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B8D1DEC6-FD35-A923-F820-3FA84146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3</a:t>
            </a:fld>
            <a:endParaRPr lang="it-IT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68E2BF1-6224-9CCC-6E48-6C18B3470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8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88DF-A297-0925-7F2E-CA448DCDB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00B71DD7-0077-97EA-D2A2-6C74BD37A0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CC18D8-DDAC-7F13-BCDC-E18E34EB2E79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6C2B95-E3E6-A30C-21F9-BCA1BAA7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30496A8A-91E3-3974-7C6E-4F2A8093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4</a:t>
            </a:fld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B20E55-31A0-EF59-BA4E-B0FF572DEDF5}"/>
              </a:ext>
            </a:extLst>
          </p:cNvPr>
          <p:cNvSpPr txBox="1"/>
          <p:nvPr/>
        </p:nvSpPr>
        <p:spPr>
          <a:xfrm>
            <a:off x="2792941" y="-18223"/>
            <a:ext cx="67409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  <a:endParaRPr lang="it-IT" sz="3000" b="1" strike="sngStrike" dirty="0">
              <a:solidFill>
                <a:srgbClr val="0070C0"/>
              </a:solidFill>
              <a:latin typeface="Montserrat" pitchFamily="2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Aspetti metodologici e trasversali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21894F-3997-11A4-F822-478196B4EFBC}"/>
              </a:ext>
            </a:extLst>
          </p:cNvPr>
          <p:cNvSpPr txBox="1"/>
          <p:nvPr/>
        </p:nvSpPr>
        <p:spPr>
          <a:xfrm>
            <a:off x="973022" y="1108937"/>
            <a:ext cx="1038077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L’attività istituzionale dovrà contraddistinguersi anche nel </a:t>
            </a:r>
            <a:r>
              <a:rPr lang="it-IT" b="1" kern="50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2026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 per modalità che assicurino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selettività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,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misurabilità dei risultati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, sostenibilità, capacità di attrarre risorse esterne e partecipazione attiva della FMPS a tutte le fasi del processo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kern="50" dirty="0">
              <a:latin typeface="Montserrat" panose="00000500000000000000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FMPS: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opererà con un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approccio quanto più possibile integrato e intersettoriale,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concentrerà le proprie risorse su specifici progetti identitari di accertata rilevanza qualitativa,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ricercherà e svilupperà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partenariati ed alleanze locali, nazionali ed internazionali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,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anche per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attrarre risorse provenienti da fonti diverse,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potrà valutare e prevedere - su alcune delle linee di intervento più strutturate e di ampio respiro - anche una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logica pluriennale di sviluppo e supporto, 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convergendo, quando e ove possibile, anche verso </a:t>
            </a:r>
            <a:r>
              <a:rPr lang="it-IT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iniziative di sistema</a:t>
            </a:r>
            <a:r>
              <a:rPr lang="it-IT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B9C3488-5A2C-12C9-FF16-9456CFAB9785}"/>
              </a:ext>
            </a:extLst>
          </p:cNvPr>
          <p:cNvSpPr/>
          <p:nvPr/>
        </p:nvSpPr>
        <p:spPr>
          <a:xfrm>
            <a:off x="3436192" y="5610855"/>
            <a:ext cx="5976664" cy="86409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200150" algn="l"/>
              </a:tabLst>
            </a:pPr>
            <a:r>
              <a:rPr lang="it-IT" b="1" i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Focus </a:t>
            </a:r>
            <a:r>
              <a:rPr lang="it-IT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su Siena e la sua provincia</a:t>
            </a:r>
          </a:p>
        </p:txBody>
      </p:sp>
    </p:spTree>
    <p:extLst>
      <p:ext uri="{BB962C8B-B14F-4D97-AF65-F5344CB8AC3E}">
        <p14:creationId xmlns:p14="http://schemas.microsoft.com/office/powerpoint/2010/main" val="263928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, Cellulare, design, smartphone&#10;&#10;Il contenuto generato dall'IA potrebbe non essere corretto.">
            <a:extLst>
              <a:ext uri="{FF2B5EF4-FFF2-40B4-BE49-F238E27FC236}">
                <a16:creationId xmlns:a16="http://schemas.microsoft.com/office/drawing/2014/main" id="{A718255B-C19F-B740-667F-B95D62F5CC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84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91044D-9398-EF51-C2A7-3030B3ED4688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1ED72E6-8DB0-10E3-E58A-29EFBB0F4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9" name="Segnaposto numero diapositiva 1">
            <a:extLst>
              <a:ext uri="{FF2B5EF4-FFF2-40B4-BE49-F238E27FC236}">
                <a16:creationId xmlns:a16="http://schemas.microsoft.com/office/drawing/2014/main" id="{175347EC-5730-B7C5-6B2A-8B50D9C4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5</a:t>
            </a:fld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23BED9-4B60-D39F-4294-742812CBF338}"/>
              </a:ext>
            </a:extLst>
          </p:cNvPr>
          <p:cNvSpPr txBox="1"/>
          <p:nvPr/>
        </p:nvSpPr>
        <p:spPr>
          <a:xfrm>
            <a:off x="2564780" y="5361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32B76C1-EB53-3576-7634-270EC8E8F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84" y="1553226"/>
            <a:ext cx="10542815" cy="41076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5F6BAF-8D9E-6940-DA46-7F824B07F532}"/>
              </a:ext>
            </a:extLst>
          </p:cNvPr>
          <p:cNvSpPr txBox="1"/>
          <p:nvPr/>
        </p:nvSpPr>
        <p:spPr>
          <a:xfrm>
            <a:off x="810985" y="-40732"/>
            <a:ext cx="10542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  <a:endParaRPr lang="it-IT" sz="3000" b="1" strike="sngStrike" dirty="0">
              <a:solidFill>
                <a:srgbClr val="0070C0"/>
              </a:solidFill>
              <a:latin typeface="Montserrat" pitchFamily="2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Schema complessivo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752E77-B838-B362-C207-F424E58D8B0D}"/>
              </a:ext>
            </a:extLst>
          </p:cNvPr>
          <p:cNvSpPr txBox="1"/>
          <p:nvPr/>
        </p:nvSpPr>
        <p:spPr>
          <a:xfrm>
            <a:off x="5526179" y="5453832"/>
            <a:ext cx="16458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100" b="0" i="1" u="none" strike="noStrike" baseline="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it-IT" sz="1100" i="1" dirty="0">
                <a:solidFill>
                  <a:srgbClr val="000000"/>
                </a:solidFill>
                <a:latin typeface="Montserrat" panose="00000500000000000000" pitchFamily="2" charset="0"/>
              </a:rPr>
              <a:t>(*) </a:t>
            </a:r>
            <a:r>
              <a:rPr lang="it-IT" sz="1100" b="0" i="1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Nell’ambito dei Settori di intervento ammessi (indicati dal </a:t>
            </a:r>
            <a:r>
              <a:rPr lang="it-IT" sz="1100" b="0" i="1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D.lgs</a:t>
            </a:r>
            <a:r>
              <a:rPr lang="it-IT" sz="1100" b="0" i="1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n. 153/1999)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7BEF2D2-8F12-5B8D-5223-6720083B4A87}"/>
              </a:ext>
            </a:extLst>
          </p:cNvPr>
          <p:cNvSpPr txBox="1"/>
          <p:nvPr/>
        </p:nvSpPr>
        <p:spPr>
          <a:xfrm>
            <a:off x="5490083" y="1413015"/>
            <a:ext cx="3727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>
                <a:solidFill>
                  <a:srgbClr val="000000"/>
                </a:solidFill>
                <a:latin typeface="Montserrat" panose="00000500000000000000" pitchFamily="2" charset="0"/>
              </a:rPr>
              <a:t>(*)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64380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18E06-E606-6299-2BA3-36E2F25B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4D31B878-117F-DFF8-23BD-B492DEC315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B3E5A95-AC68-12C4-9007-AE512E77E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9" y="101093"/>
            <a:ext cx="797632" cy="75775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477F8F-C5DA-9B9F-EDA9-55179F9F99E7}"/>
              </a:ext>
            </a:extLst>
          </p:cNvPr>
          <p:cNvSpPr txBox="1"/>
          <p:nvPr/>
        </p:nvSpPr>
        <p:spPr>
          <a:xfrm>
            <a:off x="1215245" y="13414"/>
            <a:ext cx="10259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Montserrat" pitchFamily="2" charset="0"/>
              </a:rPr>
              <a:t>Programma 1 - Arte e Cultura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81DAD1-AC98-353D-598A-3B9CD07C1289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D56491-701C-E8EB-8796-41495EA722E5}"/>
              </a:ext>
            </a:extLst>
          </p:cNvPr>
          <p:cNvSpPr txBox="1"/>
          <p:nvPr/>
        </p:nvSpPr>
        <p:spPr>
          <a:xfrm>
            <a:off x="791597" y="1102707"/>
            <a:ext cx="10466612" cy="3250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8775" lvl="0" indent="-358775" algn="just">
              <a:lnSpc>
                <a:spcPct val="107000"/>
              </a:lnSpc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it-IT" sz="1500" b="1" i="1" dirty="0">
                <a:solidFill>
                  <a:schemeClr val="accent6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 la gestione sostenibile di enti, beni ed iniziative culturali come leva di sviluppo locale.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DAEFA8-2BB8-134E-7981-2D8248A0538A}"/>
              </a:ext>
            </a:extLst>
          </p:cNvPr>
          <p:cNvSpPr txBox="1"/>
          <p:nvPr/>
        </p:nvSpPr>
        <p:spPr>
          <a:xfrm>
            <a:off x="1177640" y="1569110"/>
            <a:ext cx="10466612" cy="57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it-IT" sz="1400" b="1" i="1" dirty="0">
                <a:solidFill>
                  <a:schemeClr val="accent6">
                    <a:lumMod val="7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1 – ISTITUZIONI ARTISTICHE DEL TERRITORIO E LORO INIZIATIVE</a:t>
            </a:r>
          </a:p>
          <a:p>
            <a:pPr algn="just"/>
            <a:endParaRPr lang="it-IT" sz="1500" b="1" dirty="0">
              <a:solidFill>
                <a:srgbClr val="C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8C4683-2DD2-99FD-2165-D2C71FD12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40B5CB04-1334-C753-94A4-EBC917E4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6</a:t>
            </a:fld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F290F8-6617-12DC-2C77-AF7A9ADB4EEA}"/>
              </a:ext>
            </a:extLst>
          </p:cNvPr>
          <p:cNvSpPr txBox="1"/>
          <p:nvPr/>
        </p:nvSpPr>
        <p:spPr>
          <a:xfrm>
            <a:off x="2634111" y="1854188"/>
            <a:ext cx="8624097" cy="18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Confermato il ruolo della società strumentale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Vernice Progetti Culturali 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quale leva di promozione del tessuto artistico e culturale della provincia senese.</a:t>
            </a:r>
            <a:endParaRPr lang="it-IT" sz="1200" kern="5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Ribadito l’orientamento a collaborare con il complesso monumentale del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Santa Maria della Scala</a:t>
            </a: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Confermata la p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articolare rilevanza dell’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Accademia Musicale Chigiana</a:t>
            </a:r>
            <a:r>
              <a:rPr lang="it-IT" sz="1200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dovrà continuare ad assicurare un’elevata qualità delle proprie attività di formazione musicale e di spettacolo, sempre in un’ottica di sostenibilità economica,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potenziando - per quanto possibile - la propria capacità di autofinanziamento</a:t>
            </a: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Mirare a mettere sempre più a sistema le risorse presenti all’interno del cosiddetto 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Polo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Musicale Senese</a:t>
            </a:r>
            <a:r>
              <a:rPr lang="it-IT" sz="1200" kern="50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anche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valutando 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interventi strutturali</a:t>
            </a:r>
            <a:r>
              <a:rPr lang="it-IT" sz="1200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sul territorio tesi alla fruizione della musica.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altLang="it-IT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A27B1EE-9B1E-6609-A506-8FFBC86B3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148" y="4367530"/>
            <a:ext cx="1547963" cy="19922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FB980D2-0F12-2BAC-61C9-8E14395C3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7639" y="1918668"/>
            <a:ext cx="1456471" cy="16653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04D00E-0310-55A9-5A79-ADFF580076DB}"/>
              </a:ext>
            </a:extLst>
          </p:cNvPr>
          <p:cNvSpPr txBox="1"/>
          <p:nvPr/>
        </p:nvSpPr>
        <p:spPr>
          <a:xfrm>
            <a:off x="1086149" y="3951564"/>
            <a:ext cx="6158752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it-IT" sz="1400" b="1" i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2 – CULTURA E SALVAGUARDIA DEI VALORI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26555DB-69AF-F8B9-4A97-A0F687E0BB93}"/>
              </a:ext>
            </a:extLst>
          </p:cNvPr>
          <p:cNvSpPr txBox="1"/>
          <p:nvPr/>
        </p:nvSpPr>
        <p:spPr>
          <a:xfrm>
            <a:off x="2261653" y="4269435"/>
            <a:ext cx="8996555" cy="209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Attivare uno studio di prefattibilità per sviluppare una valutazione volta a promuovere - con gli enti preposti - l’eventuale creazione di una sorta di 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Distretto della Cultura. </a:t>
            </a: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Supportare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forme di </a:t>
            </a:r>
            <a:r>
              <a:rPr lang="it-IT" alt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valorizzazione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del patrimonio artistico-culturale e di beni identitari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altLang="it-IT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Progettare e valorizzare l’offerta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culturale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per il territorio senese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(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Community Hub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). </a:t>
            </a: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Attivare interventi di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crowdfunding/</a:t>
            </a:r>
            <a:r>
              <a:rPr lang="it-IT" sz="1200" b="1" i="1" dirty="0" err="1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digital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fundraising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(Avviso </a:t>
            </a:r>
            <a:r>
              <a:rPr lang="it-IT" sz="1200" b="1" i="1" dirty="0" err="1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Let’s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Art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Valorizzare del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Palazzo del Capitano. </a:t>
            </a: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Mantenere vivo il rapporto tra la FMPS e le storiche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Contrade del Palio di Siena</a:t>
            </a: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25463" indent="-171450" algn="just">
              <a:lnSpc>
                <a:spcPct val="107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Accompagnare i vari attori del territorio verso forme di gestione 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 risultino sempre più </a:t>
            </a:r>
            <a:r>
              <a:rPr lang="it-IT" alt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autosostenibili, 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efficienti ed efficaci (Bando </a:t>
            </a:r>
            <a:r>
              <a:rPr kumimoji="0" lang="it-IT" altLang="it-IT" sz="12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Reset</a:t>
            </a:r>
            <a:r>
              <a:rPr kumimoji="0" lang="it-IT" altLang="it-IT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kumimoji="0" lang="it-IT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76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70E22-DA5B-77C9-5BA6-46261A911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57BB346A-C165-89DB-0740-911884B3EB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8674C5-30C1-241F-1C49-5326993620D6}"/>
              </a:ext>
            </a:extLst>
          </p:cNvPr>
          <p:cNvSpPr txBox="1"/>
          <p:nvPr/>
        </p:nvSpPr>
        <p:spPr>
          <a:xfrm>
            <a:off x="1567542" y="0"/>
            <a:ext cx="10259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 </a:t>
            </a:r>
            <a:endParaRPr lang="it-IT" sz="3000" b="1" dirty="0">
              <a:solidFill>
                <a:srgbClr val="FF0000"/>
              </a:solidFill>
              <a:latin typeface="Montserrat" pitchFamily="2" charset="0"/>
            </a:endParaRPr>
          </a:p>
          <a:p>
            <a:pPr algn="ctr"/>
            <a:r>
              <a:rPr lang="it-IT" sz="2000" b="1" dirty="0">
                <a:solidFill>
                  <a:srgbClr val="FFC000"/>
                </a:solidFill>
                <a:latin typeface="Montserrat" pitchFamily="2" charset="0"/>
              </a:rPr>
              <a:t>Programma 2 - Società Inclusiva  </a:t>
            </a:r>
            <a:endParaRPr lang="it-IT" sz="2000" b="1" dirty="0">
              <a:solidFill>
                <a:srgbClr val="FF0000"/>
              </a:solidFill>
              <a:latin typeface="Montserrat" pitchFamily="2" charset="0"/>
            </a:endParaRPr>
          </a:p>
          <a:p>
            <a:pPr algn="ctr"/>
            <a:endParaRPr lang="it-IT" sz="2000" b="1" dirty="0">
              <a:latin typeface="Montserrat" pitchFamily="2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36361A-0FF5-9FE9-CA1D-F4D9E9FE7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52" y="114754"/>
            <a:ext cx="860090" cy="813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886DE7-3F72-DB89-AF04-98725E7BB3B5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E86CF1-ADD9-2EE8-FCD1-36815842F706}"/>
              </a:ext>
            </a:extLst>
          </p:cNvPr>
          <p:cNvSpPr txBox="1"/>
          <p:nvPr/>
        </p:nvSpPr>
        <p:spPr>
          <a:xfrm>
            <a:off x="827313" y="1126270"/>
            <a:ext cx="10526487" cy="3250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"/>
              <a:tabLst>
                <a:tab pos="271463" algn="l"/>
                <a:tab pos="457200" algn="l"/>
              </a:tabLst>
            </a:pPr>
            <a:r>
              <a:rPr lang="it-IT" sz="1500" b="1" i="1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Promuovere l’autonomia e il benessere della persona valorizzando il ruolo delle famiglie.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23D51F-6D7A-6CD6-D10D-A992E5B2F3B4}"/>
              </a:ext>
            </a:extLst>
          </p:cNvPr>
          <p:cNvSpPr txBox="1"/>
          <p:nvPr/>
        </p:nvSpPr>
        <p:spPr>
          <a:xfrm>
            <a:off x="1110649" y="1548409"/>
            <a:ext cx="10716679" cy="66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it-IT" sz="1400" b="1" i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1 - </a:t>
            </a:r>
            <a:r>
              <a:rPr lang="it-IT" sz="1400" b="1" i="1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FAMIGLIE E INFANZIA</a:t>
            </a:r>
          </a:p>
          <a:p>
            <a:endParaRPr lang="it-IT" sz="1200" dirty="0">
              <a:latin typeface="Montserrat" panose="00000500000000000000" pitchFamily="2" charset="0"/>
            </a:endParaRPr>
          </a:p>
          <a:p>
            <a:pPr marL="176213" indent="-176213" algn="just">
              <a:lnSpc>
                <a:spcPct val="114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5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400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3B5CCA3-4E25-F33A-F976-AF7E23F43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6" name="Segnaposto numero diapositiva 1">
            <a:extLst>
              <a:ext uri="{FF2B5EF4-FFF2-40B4-BE49-F238E27FC236}">
                <a16:creationId xmlns:a16="http://schemas.microsoft.com/office/drawing/2014/main" id="{61530130-D94F-FA95-CCCD-173FF3A9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7</a:t>
            </a:fld>
            <a:endParaRPr lang="it-IT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A0FDC9-1BF1-CC26-B428-CCC9F7FE23CD}"/>
              </a:ext>
            </a:extLst>
          </p:cNvPr>
          <p:cNvSpPr txBox="1"/>
          <p:nvPr/>
        </p:nvSpPr>
        <p:spPr>
          <a:xfrm>
            <a:off x="2546296" y="1833666"/>
            <a:ext cx="8807504" cy="2752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Potenziare i servizi socio-educativi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supporto delle funzioni genitoriali ed altre forme di sostegno alle famiglie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(valorizzazione del capitale sociale con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IKIGAI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welfare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aziendale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Attivare servizi sperimentali per la famiglia ed il Terzo Settore. 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Priorità per il tema 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delle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emergenze abitative e, per quanto possibile, dello </a:t>
            </a:r>
            <a:r>
              <a:rPr lang="it-IT" sz="1200" b="1" i="1" dirty="0" err="1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student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service housing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(es.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Bando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Habitus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Iniziative rivolte al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recupero di relazionalità per infanzia e giovani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 (es.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Bando Campi Solari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Approfondire ulteriormente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tema della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mobilità solidale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e del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Durante e Dopo di Noi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nonché della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gestione dei fenomeni migratori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Favorire lo sviluppo e il rafforzamento del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Consiglio dei Giovani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4000"/>
              </a:lnSpc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1979AD5-4583-F69B-1DF4-82DE4EAAE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566" y="1905858"/>
            <a:ext cx="1344252" cy="20569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6926AA-7283-F64A-484C-312184E18F68}"/>
              </a:ext>
            </a:extLst>
          </p:cNvPr>
          <p:cNvSpPr txBox="1"/>
          <p:nvPr/>
        </p:nvSpPr>
        <p:spPr>
          <a:xfrm>
            <a:off x="1145438" y="4230510"/>
            <a:ext cx="6130088" cy="30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it-IT" sz="1400" b="1" i="1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AZIONE 2 - TERZO SETTORE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E1F92C9-A8E5-ADD9-164B-707F38E7842D}"/>
              </a:ext>
            </a:extLst>
          </p:cNvPr>
          <p:cNvSpPr txBox="1"/>
          <p:nvPr/>
        </p:nvSpPr>
        <p:spPr>
          <a:xfrm>
            <a:off x="2537817" y="4586086"/>
            <a:ext cx="8627547" cy="18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Rispondere ai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bisogni condivisi dagli enti del Terzo Settore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(favorendo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dinamiche di rete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processi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innovazione sociale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b="1" dirty="0" err="1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capacitazione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e crescita organizzativa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ambiti strategici).</a:t>
            </a:r>
          </a:p>
          <a:p>
            <a:pPr marL="171450" lvl="0" indent="-171450" algn="just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Proseguire l’esperienza avviata con il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Bando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 Gym</a:t>
            </a:r>
            <a:r>
              <a:rPr lang="it-IT" sz="12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teso ad avvicinare le giovani generazioni alle organizzazioni di volontariato</a:t>
            </a:r>
            <a:endParaRPr lang="it-IT" sz="1200" b="1" i="1" dirty="0">
              <a:solidFill>
                <a:srgbClr val="0070C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Attivare iniziative finalizzate ad accompagnare gli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enti pubblici e gli ETS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nella creazione di un ecosistema favorevole alla sperimentazione di pratiche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amministrazione condivisa.</a:t>
            </a:r>
          </a:p>
          <a:p>
            <a:pPr marL="171450" lvl="0" indent="-171450" algn="just">
              <a:lnSpc>
                <a:spcPct val="114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Valorizzare le rilevanti forme di sostegno assicurate ai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Centri di servizio per il volontariato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200" dirty="0">
              <a:effectLst/>
              <a:highlight>
                <a:srgbClr val="FFFF00"/>
              </a:highlight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B78FB3D-CB28-5D8F-FD28-D9340E11B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566" y="4586086"/>
            <a:ext cx="1271974" cy="185031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03671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D7374-5743-B35C-1FF9-50BA9AA08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bita analcolica, bottiglia, acqua potabile, aqua&#10;&#10;Il contenuto generato dall'IA potrebbe non essere corretto.">
            <a:extLst>
              <a:ext uri="{FF2B5EF4-FFF2-40B4-BE49-F238E27FC236}">
                <a16:creationId xmlns:a16="http://schemas.microsoft.com/office/drawing/2014/main" id="{FE7197AE-5357-3C79-76D4-A5C3C799C5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2E35B9-4095-EDCA-F154-2B96CD4C2545}"/>
              </a:ext>
            </a:extLst>
          </p:cNvPr>
          <p:cNvSpPr txBox="1"/>
          <p:nvPr/>
        </p:nvSpPr>
        <p:spPr>
          <a:xfrm>
            <a:off x="1619580" y="0"/>
            <a:ext cx="102597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dirty="0">
                <a:solidFill>
                  <a:srgbClr val="002060"/>
                </a:solidFill>
                <a:latin typeface="Montserrat" pitchFamily="2" charset="0"/>
              </a:rPr>
              <a:t>Programma 3 - Ricerca e Sviluppo Locale  </a:t>
            </a:r>
          </a:p>
          <a:p>
            <a:pPr algn="ctr"/>
            <a:endParaRPr lang="it-IT" sz="2000" b="1" dirty="0">
              <a:latin typeface="Montserrat" pitchFamily="2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CC35400-33DD-0181-155F-CFAAC1CC4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97972"/>
            <a:ext cx="857579" cy="813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D34EBE-E7D9-BC3D-7C67-4AC6F3B5A3CD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8A08A3-C812-A3CA-E2C8-128F30B24766}"/>
              </a:ext>
            </a:extLst>
          </p:cNvPr>
          <p:cNvSpPr txBox="1"/>
          <p:nvPr/>
        </p:nvSpPr>
        <p:spPr>
          <a:xfrm>
            <a:off x="851329" y="955757"/>
            <a:ext cx="10466613" cy="572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1500" b="1" i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Favorire l’avvento di un’economia locale basata sulla conoscenza e aperta verso l’innovazione in funzione di una crescente occupabilità di persone professionalmente qualificate.  </a:t>
            </a:r>
          </a:p>
        </p:txBody>
      </p:sp>
      <p:sp>
        <p:nvSpPr>
          <p:cNvPr id="6" name="Segnaposto numero diapositiva 1">
            <a:extLst>
              <a:ext uri="{FF2B5EF4-FFF2-40B4-BE49-F238E27FC236}">
                <a16:creationId xmlns:a16="http://schemas.microsoft.com/office/drawing/2014/main" id="{DE68DD81-6703-F8F6-9CFB-5206929B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8</a:t>
            </a:fld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1BD39C0-5E39-470F-73E2-026DCB5E1EFA}"/>
              </a:ext>
            </a:extLst>
          </p:cNvPr>
          <p:cNvSpPr/>
          <p:nvPr/>
        </p:nvSpPr>
        <p:spPr>
          <a:xfrm>
            <a:off x="1127884" y="1607939"/>
            <a:ext cx="8184618" cy="866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1400" b="1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1 - </a:t>
            </a:r>
            <a:r>
              <a:rPr lang="it-IT" sz="1400" b="1" i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SCIENZE DELLA VITA</a:t>
            </a:r>
            <a:endParaRPr lang="it-IT" sz="1400" b="1" i="1" dirty="0">
              <a:solidFill>
                <a:srgbClr val="00206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36BB5D4-9A82-B67F-728D-A1E6E3814369}"/>
              </a:ext>
            </a:extLst>
          </p:cNvPr>
          <p:cNvSpPr/>
          <p:nvPr/>
        </p:nvSpPr>
        <p:spPr>
          <a:xfrm>
            <a:off x="1134781" y="3170827"/>
            <a:ext cx="9936231" cy="58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1400" b="1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2 – RICERCA, </a:t>
            </a:r>
            <a:r>
              <a:rPr lang="it-IT" sz="1400" b="1" i="1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TRASFERIMENTO TECNOLOGICO E FORMAZIONE</a:t>
            </a:r>
            <a:endParaRPr lang="it-IT" sz="1400" b="1" i="1" dirty="0">
              <a:solidFill>
                <a:srgbClr val="00206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67B8E4B-5EFB-116E-2A00-B3037ED4B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988" y="3428908"/>
            <a:ext cx="1284352" cy="13337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5165580-DF6F-881A-7630-17D6C0BDF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170" y="1914155"/>
            <a:ext cx="1092117" cy="104402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5C40561-B280-99C8-86BE-904EE4631664}"/>
              </a:ext>
            </a:extLst>
          </p:cNvPr>
          <p:cNvSpPr txBox="1"/>
          <p:nvPr/>
        </p:nvSpPr>
        <p:spPr>
          <a:xfrm>
            <a:off x="2419133" y="1849156"/>
            <a:ext cx="8915646" cy="1417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</a:rPr>
              <a:t>Proseguirà il sostegno all’attività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Fondazione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</a:rPr>
              <a:t>Toscana Life Science</a:t>
            </a:r>
            <a:r>
              <a:rPr lang="it-IT" sz="1200" dirty="0">
                <a:latin typeface="Montserrat" panose="00000500000000000000" pitchFamily="2" charset="0"/>
              </a:rPr>
              <a:t>, in un quadro di avvenuto risanamento, valutando il suo indispensabile riposizionamento strategico in relazione alla capacità di generare valore per il territorio, in relazione </a:t>
            </a:r>
            <a:r>
              <a:rPr lang="it-IT" sz="1200" dirty="0">
                <a:latin typeface="Montserrat" panose="00000500000000000000" pitchFamily="2" charset="0"/>
                <a:cs typeface="Arial" panose="020B0604020202020204" pitchFamily="34" charset="0"/>
              </a:rPr>
              <a:t>anche alla partenza delle attività del </a:t>
            </a:r>
            <a:r>
              <a:rPr lang="it-IT" sz="1200" b="1" dirty="0" err="1">
                <a:solidFill>
                  <a:srgbClr val="0070C0"/>
                </a:solidFill>
                <a:latin typeface="Montserrat" panose="00000500000000000000" pitchFamily="2" charset="0"/>
              </a:rPr>
              <a:t>Biotecnopolo</a:t>
            </a:r>
            <a:r>
              <a:rPr lang="it-IT" sz="1200" dirty="0">
                <a:latin typeface="Montserrat" panose="00000500000000000000" pitchFamily="2" charset="0"/>
                <a:cs typeface="Arial" panose="020B0604020202020204" pitchFamily="34" charset="0"/>
              </a:rPr>
              <a:t>.</a:t>
            </a:r>
            <a:r>
              <a:rPr lang="it-IT" sz="1200" dirty="0">
                <a:latin typeface="Montserrat" panose="00000500000000000000" pitchFamily="2" charset="0"/>
              </a:rPr>
              <a:t> </a:t>
            </a: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</a:rPr>
              <a:t>Si valuteranno, ove sussistano le condizioni di fattibilità e di contesto, azioni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</a:rPr>
              <a:t>sostegno all’intero Distretto delle Scienze della Vita </a:t>
            </a:r>
            <a:r>
              <a:rPr lang="it-IT" sz="1200" dirty="0">
                <a:latin typeface="Montserrat" panose="00000500000000000000" pitchFamily="2" charset="0"/>
              </a:rPr>
              <a:t>anche attraverso un efficientamento e nuovi possibili progetti di sviluppo.</a:t>
            </a:r>
          </a:p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1200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34FD6D-4A91-C046-13E3-20066E14382E}"/>
              </a:ext>
            </a:extLst>
          </p:cNvPr>
          <p:cNvSpPr txBox="1"/>
          <p:nvPr/>
        </p:nvSpPr>
        <p:spPr>
          <a:xfrm>
            <a:off x="2419133" y="3448723"/>
            <a:ext cx="8806330" cy="126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rivolta al settore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Agroalimentare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Fondazione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Siena Food Lab ETS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).</a:t>
            </a:r>
          </a:p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Continuare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percorso di consolidamento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Fondazione</a:t>
            </a:r>
            <a:r>
              <a:rPr lang="it-IT" sz="1200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SAIHUB ETS .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Proseguire sul filone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dell’occupabilità e della formazione professionalizzan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te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rivolta ai giovani (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IKIGAI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); strategica l’operatività di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Fondazione </a:t>
            </a:r>
            <a:r>
              <a:rPr lang="it-IT" sz="1200" b="1" i="1" dirty="0">
                <a:solidFill>
                  <a:srgbClr val="0070C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Siena Impact </a:t>
            </a: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 attività </a:t>
            </a:r>
            <a:r>
              <a:rPr lang="it-IT" sz="1200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seed</a:t>
            </a:r>
            <a:r>
              <a:rPr lang="it-IT" sz="1200" i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investment.</a:t>
            </a:r>
            <a:endParaRPr lang="it-IT" sz="12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Favorire la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transizione energetica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 (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creando i presupposti per le c.d. 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Comunità Energetiche</a:t>
            </a:r>
            <a:r>
              <a:rPr lang="it-IT" sz="12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it-IT" sz="12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767DB96-DB83-9902-7AA1-F44315C44AC1}"/>
              </a:ext>
            </a:extLst>
          </p:cNvPr>
          <p:cNvSpPr txBox="1"/>
          <p:nvPr/>
        </p:nvSpPr>
        <p:spPr>
          <a:xfrm>
            <a:off x="2353055" y="5311305"/>
            <a:ext cx="8735342" cy="99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Confermato l’interesse per le tematiche legate all’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delle future generazioni. </a:t>
            </a:r>
            <a:endParaRPr lang="it-IT" sz="12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Attenzione rivolta al tema dell’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economia circolare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e dello </a:t>
            </a:r>
            <a:r>
              <a:rPr lang="it-IT" sz="1200" b="1" dirty="0">
                <a:solidFill>
                  <a:srgbClr val="0070C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sviluppo sostenibile 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declinato nelle sue varie forme (es. </a:t>
            </a:r>
            <a:r>
              <a:rPr lang="it-IT" sz="1200" b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sCOOL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FOOD, Alleanza territoriale </a:t>
            </a:r>
            <a:r>
              <a:rPr lang="it-IT" sz="12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Carbon </a:t>
            </a:r>
            <a:r>
              <a:rPr lang="it-IT" sz="1200" b="1" i="1" dirty="0" err="1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Neutrality</a:t>
            </a:r>
            <a:r>
              <a:rPr lang="it-IT" sz="1200" b="1" i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Siena</a:t>
            </a:r>
            <a:r>
              <a:rPr lang="it-IT" sz="1200" dirty="0">
                <a:latin typeface="Montserrat" panose="00000500000000000000" pitchFamily="2" charset="0"/>
                <a:cs typeface="Times New Roman" panose="02020603050405020304" pitchFamily="18" charset="0"/>
              </a:rPr>
              <a:t>). </a:t>
            </a:r>
          </a:p>
          <a:p>
            <a:pPr marL="171450" lvl="0" indent="-171450" algn="just">
              <a:lnSpc>
                <a:spcPct val="114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2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 </a:t>
            </a:r>
            <a:r>
              <a:rPr lang="it-IT" sz="12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misure integrate di promozione territoriale.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498BE3A-5FFD-EB73-E5BD-D6D2B672FB7C}"/>
              </a:ext>
            </a:extLst>
          </p:cNvPr>
          <p:cNvSpPr/>
          <p:nvPr/>
        </p:nvSpPr>
        <p:spPr>
          <a:xfrm>
            <a:off x="1103603" y="4966505"/>
            <a:ext cx="8158613" cy="58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1400" b="1" i="1" dirty="0">
                <a:solidFill>
                  <a:srgbClr val="00206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AZIONE 3</a:t>
            </a:r>
            <a:r>
              <a:rPr lang="it-IT" sz="1400" b="1" i="1" dirty="0">
                <a:solidFill>
                  <a:srgbClr val="00206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TERRITORIO E STILI DI VITA</a:t>
            </a: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it-IT" sz="1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A2251447-D302-98DB-3B48-953FCE22F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355" y="5248342"/>
            <a:ext cx="1133778" cy="11687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5F7DA1-5F94-20DB-2AE8-AAB46EA08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8255-A693-37A1-D994-921E0B015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etro, schermata, testo&#10;&#10;Il contenuto generato dall'IA potrebbe non essere corretto.">
            <a:extLst>
              <a:ext uri="{FF2B5EF4-FFF2-40B4-BE49-F238E27FC236}">
                <a16:creationId xmlns:a16="http://schemas.microsoft.com/office/drawing/2014/main" id="{DAB3999F-3F8A-DC6E-02D9-85390371F8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957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F093C5-52FF-2AD1-0262-1C71A3C1933C}"/>
              </a:ext>
            </a:extLst>
          </p:cNvPr>
          <p:cNvSpPr txBox="1"/>
          <p:nvPr/>
        </p:nvSpPr>
        <p:spPr>
          <a:xfrm>
            <a:off x="10842171" y="13414"/>
            <a:ext cx="1349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000" b="1" kern="1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DPP 2026</a:t>
            </a:r>
            <a:endParaRPr lang="it-IT" sz="1000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3E12F0-735A-DE47-6907-A3DDB75A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58" y="6508326"/>
            <a:ext cx="904145" cy="273212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763F20F6-9555-A840-7CCA-7240761F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2"/>
            <a:ext cx="2743200" cy="365125"/>
          </a:xfrm>
        </p:spPr>
        <p:txBody>
          <a:bodyPr/>
          <a:lstStyle/>
          <a:p>
            <a:fld id="{005E01E6-93AC-4AAF-A518-5166CE291AD0}" type="slidenum">
              <a:rPr lang="it-IT" b="1" smtClean="0"/>
              <a:t>9</a:t>
            </a:fld>
            <a:endParaRPr lang="it-IT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7188B54-D3E3-6B13-380A-EE5D9FAF9568}"/>
              </a:ext>
            </a:extLst>
          </p:cNvPr>
          <p:cNvSpPr txBox="1"/>
          <p:nvPr/>
        </p:nvSpPr>
        <p:spPr>
          <a:xfrm>
            <a:off x="903515" y="0"/>
            <a:ext cx="10259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0070C0"/>
                </a:solidFill>
                <a:latin typeface="Montserrat" pitchFamily="2" charset="0"/>
              </a:rPr>
              <a:t>Attività istituzionale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latin typeface="Montserrat" pitchFamily="2" charset="0"/>
              </a:rPr>
              <a:t>Strumenti</a:t>
            </a:r>
            <a:endParaRPr lang="it-IT" sz="1500" b="1" strike="sngStrike" dirty="0">
              <a:solidFill>
                <a:srgbClr val="0070C0"/>
              </a:solidFill>
              <a:latin typeface="Montserrat" pitchFamily="2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73FAA3B-4D46-D450-4C26-1C3166B337C5}"/>
              </a:ext>
            </a:extLst>
          </p:cNvPr>
          <p:cNvSpPr/>
          <p:nvPr/>
        </p:nvSpPr>
        <p:spPr>
          <a:xfrm>
            <a:off x="903515" y="1146937"/>
            <a:ext cx="10259786" cy="511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Ogni intervento sarà gestito attraverso un’ottimale integrazione di tutti gli strumenti operativi attualmente disponibili: </a:t>
            </a:r>
          </a:p>
          <a:p>
            <a:pPr marL="742950" lvl="1" indent="-285750" algn="just">
              <a:lnSpc>
                <a:spcPct val="114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progetti di terzi/bandi,</a:t>
            </a:r>
          </a:p>
          <a:p>
            <a:pPr marL="742950" lvl="1" indent="-285750" algn="just">
              <a:lnSpc>
                <a:spcPct val="114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interventi diretti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.</a:t>
            </a:r>
            <a:endParaRPr lang="it-IT" sz="1600" kern="50" dirty="0">
              <a:solidFill>
                <a:srgbClr val="FF0000"/>
              </a:solidFill>
              <a:highlight>
                <a:srgbClr val="FFFF00"/>
              </a:highlight>
              <a:latin typeface="Montserrat" panose="00000500000000000000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it-IT" sz="1600" kern="50" dirty="0">
              <a:latin typeface="Montserrat" panose="00000500000000000000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La Fondazione supporterà il territorio mettendo a disposizione, per quanto possibile, anche le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proprie professionalità, esperienze e infrastrutture tecnologiche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(cd. erogazioni «</a:t>
            </a:r>
            <a:r>
              <a:rPr lang="it-IT" sz="16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it-IT" sz="1600" i="1" kern="50" dirty="0" err="1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kind</a:t>
            </a:r>
            <a:r>
              <a:rPr lang="it-IT" sz="1600" i="1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»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o «in natura»), oltre alle proprie risorse finanziarie.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it-IT" sz="1600" kern="50" dirty="0">
              <a:latin typeface="Montserrat" panose="00000500000000000000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Proseguirà, e ove possibile sarà incrementata, la messa in opera di concreti</a:t>
            </a:r>
            <a:r>
              <a:rPr lang="it-IT" sz="1600" kern="50" dirty="0">
                <a:solidFill>
                  <a:srgbClr val="FF000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meccanismi di cofinanziamento </a:t>
            </a:r>
            <a:r>
              <a:rPr lang="it-IT" sz="16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(co-funding)</a:t>
            </a:r>
            <a:r>
              <a:rPr lang="it-IT" sz="1600" b="1" i="1" kern="50" dirty="0">
                <a:solidFill>
                  <a:srgbClr val="FF000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sia sulle iniziative di terzi a valere sui bandi, che sulle progettualità proprie.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it-IT" sz="1600" kern="50" dirty="0">
              <a:latin typeface="Montserrat" panose="00000500000000000000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A fianco di tali iniziative, potranno essere valutati 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interventi di “frontiera”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con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fondi rotativi a supporto di attività di progettazione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oltre che </a:t>
            </a:r>
            <a:r>
              <a:rPr lang="it-IT" sz="1600" b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strumenti ed enti assimilabili al concetto di </a:t>
            </a:r>
            <a:r>
              <a:rPr lang="it-IT" sz="16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Venture </a:t>
            </a:r>
            <a:r>
              <a:rPr lang="it-IT" sz="1600" b="1" i="1" kern="50" dirty="0" err="1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Philanthropy</a:t>
            </a:r>
            <a:r>
              <a:rPr lang="it-IT" sz="1600" b="1" i="1" kern="50" dirty="0">
                <a:solidFill>
                  <a:srgbClr val="0070C0"/>
                </a:solidFill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, 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che mirino a ottimizzare – nell’ambito dell’attività istituzionale – l’efficacia e l’impatto a lungo termine del finanziamento </a:t>
            </a:r>
            <a:r>
              <a:rPr lang="it-IT" sz="1600" i="1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(Impact Investment)</a:t>
            </a:r>
            <a:r>
              <a:rPr lang="it-IT" sz="1600" kern="50" dirty="0">
                <a:latin typeface="Montserrat" panose="00000500000000000000" pitchFamily="2" charset="0"/>
                <a:ea typeface="SimSun" panose="02010600030101010101" pitchFamily="2" charset="-122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kern="50" dirty="0">
              <a:latin typeface="Montserrat" panose="00000500000000000000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66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1534</Words>
  <Application>Microsoft Office PowerPoint</Application>
  <PresentationFormat>Widescreen</PresentationFormat>
  <Paragraphs>156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Montserrat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Tassi</dc:creator>
  <cp:lastModifiedBy>Luigi Sani</cp:lastModifiedBy>
  <cp:revision>654</cp:revision>
  <cp:lastPrinted>2025-10-09T10:56:47Z</cp:lastPrinted>
  <dcterms:created xsi:type="dcterms:W3CDTF">2025-06-18T09:09:37Z</dcterms:created>
  <dcterms:modified xsi:type="dcterms:W3CDTF">2025-10-30T12:56:28Z</dcterms:modified>
</cp:coreProperties>
</file>