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94" r:id="rId2"/>
    <p:sldId id="344" r:id="rId3"/>
    <p:sldId id="352" r:id="rId4"/>
    <p:sldId id="353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73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F8B8B"/>
    <a:srgbClr val="F58889"/>
    <a:srgbClr val="970B0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6110" autoAdjust="0"/>
  </p:normalViewPr>
  <p:slideViewPr>
    <p:cSldViewPr snapToGrid="0">
      <p:cViewPr>
        <p:scale>
          <a:sx n="125" d="100"/>
          <a:sy n="125" d="100"/>
        </p:scale>
        <p:origin x="936" y="384"/>
      </p:cViewPr>
      <p:guideLst>
        <p:guide orient="horz" pos="2273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2654" y="5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E2075-DE00-4EF3-AFBA-37CF31EDBFD4}" type="datetimeFigureOut">
              <a:rPr lang="it-IT" smtClean="0"/>
              <a:t>28/08/2023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0091-60C2-4AD5-9668-30B16756FD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99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bg>
      <p:bgPr>
        <a:pattFill prst="ltHorz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olo rettangolo 4"/>
          <p:cNvSpPr/>
          <p:nvPr userDrawn="1"/>
        </p:nvSpPr>
        <p:spPr>
          <a:xfrm flipH="1">
            <a:off x="0" y="5702157"/>
            <a:ext cx="12192000" cy="115584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595" y="6125879"/>
            <a:ext cx="5499719" cy="4984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riangolo rettangolo 5"/>
          <p:cNvSpPr/>
          <p:nvPr userDrawn="1"/>
        </p:nvSpPr>
        <p:spPr>
          <a:xfrm rot="10800000" flipH="1">
            <a:off x="0" y="0"/>
            <a:ext cx="12192000" cy="1155843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9" descr="ANBSC_orig.jpg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230" y="190571"/>
            <a:ext cx="7731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cover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Foglio_di_lavoro_di_Microsoft_Excel1.xls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Foglio_di_lavoro_di_Microsoft_Excel2.xlsx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package" Target="../embeddings/Foglio_di_lavoro_di_Microsoft_Excel3.xlsx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91440" y="157271"/>
            <a:ext cx="1030050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600" b="1" noProof="1" smtClean="0">
                <a:solidFill>
                  <a:srgbClr val="002060"/>
                </a:solidFill>
                <a:latin typeface="Bebas Neue" panose="020B0606020202050201" pitchFamily="34" charset="0"/>
              </a:rPr>
              <a:t>Nazionalità ospiti</a:t>
            </a:r>
            <a:endParaRPr lang="it-IT" altLang="it-IT" sz="3600" b="1" u="sng" dirty="0">
              <a:solidFill>
                <a:srgbClr val="002060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006051" y="157271"/>
            <a:ext cx="1047131" cy="931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7"/>
          <p:cNvSpPr/>
          <p:nvPr/>
        </p:nvSpPr>
        <p:spPr>
          <a:xfrm>
            <a:off x="10270195" y="324022"/>
            <a:ext cx="582704" cy="579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Rettangolo 2"/>
          <p:cNvSpPr/>
          <p:nvPr/>
        </p:nvSpPr>
        <p:spPr>
          <a:xfrm>
            <a:off x="327165" y="1171001"/>
            <a:ext cx="106788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Gli ospiti dei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della provincia sono nella maggior parte dei casi abbastanza stanziali con una permanenza di circa 2 anni. La maggioranza peraltro ha numerosi rapporti di lavoro, sintomo di inserimento nel contesto lavorativo del territorio. I dati della prima tabella si riferiscono ai centri collettivi. I secondi alle unità abitative.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953500" y="970784"/>
            <a:ext cx="309968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900" dirty="0">
                <a:latin typeface="Monotype Corsiva" panose="03010101010201010101" pitchFamily="66" charset="0"/>
                <a:ea typeface="Calibri"/>
                <a:cs typeface="Times New Roman"/>
              </a:rPr>
              <a:t>Prefettura di Siena </a:t>
            </a:r>
            <a:endParaRPr lang="it-IT" sz="900" dirty="0"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92021"/>
              </p:ext>
            </p:extLst>
          </p:nvPr>
        </p:nvGraphicFramePr>
        <p:xfrm>
          <a:off x="609509" y="4391051"/>
          <a:ext cx="10396542" cy="836243"/>
        </p:xfrm>
        <a:graphic>
          <a:graphicData uri="http://schemas.openxmlformats.org/drawingml/2006/table">
            <a:tbl>
              <a:tblPr/>
              <a:tblGrid>
                <a:gridCol w="2544694"/>
                <a:gridCol w="323531"/>
                <a:gridCol w="323531"/>
                <a:gridCol w="323531"/>
                <a:gridCol w="261313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248870"/>
                <a:gridCol w="323531"/>
                <a:gridCol w="323531"/>
              </a:tblGrid>
              <a:tr h="1770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100" b="1" i="1" u="none" strike="noStrike">
                          <a:effectLst/>
                          <a:latin typeface="Cambria"/>
                        </a:rPr>
                        <a:t>STRUTTURA DI ACCOGLIENZA</a:t>
                      </a: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275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182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93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63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6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19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18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94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80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0" u="none" strike="noStrike">
                          <a:solidFill>
                            <a:srgbClr val="FF0000"/>
                          </a:solidFill>
                          <a:effectLst/>
                          <a:latin typeface="Cambria"/>
                        </a:rPr>
                        <a:t>275</a:t>
                      </a:r>
                    </a:p>
                  </a:txBody>
                  <a:tcPr marL="9417" marR="9417" marT="94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  <a:tr h="65920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mbria"/>
                        </a:rPr>
                        <a:t>Presenti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mbria"/>
                        </a:rPr>
                        <a:t>Maschi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mbria"/>
                        </a:rPr>
                        <a:t>Femmine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effectLst/>
                          <a:latin typeface="Cambria"/>
                        </a:rPr>
                        <a:t>Minori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Afganistan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Bangladesh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Benin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Burkina F.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Camerun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Colombia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Congo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Costa d'A.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Egitto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Gambia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Ghana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Guinea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Guinea Bissau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India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Mali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Nigeria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Pakistan 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Perù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Russia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Senegal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Sierra Leone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Siria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Togo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Tunisia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effectLst/>
                          <a:latin typeface="Cambria"/>
                        </a:rPr>
                        <a:t>Ucraina</a:t>
                      </a:r>
                    </a:p>
                  </a:txBody>
                  <a:tcPr marL="9417" marR="9417" marT="9417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effectLst/>
                          <a:latin typeface="Cambria"/>
                        </a:rPr>
                        <a:t>TOT</a:t>
                      </a:r>
                    </a:p>
                  </a:txBody>
                  <a:tcPr marL="9417" marR="9417" marT="94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348118"/>
              </p:ext>
            </p:extLst>
          </p:nvPr>
        </p:nvGraphicFramePr>
        <p:xfrm>
          <a:off x="595226" y="2996170"/>
          <a:ext cx="1033462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Foglio di lavoro" r:id="rId5" imgW="10334555" imgH="847759" progId="Excel.Sheet.12">
                  <p:embed/>
                </p:oleObj>
              </mc:Choice>
              <mc:Fallback>
                <p:oleObj name="Foglio di lavoro" r:id="rId5" imgW="10334555" imgH="84775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226" y="2996170"/>
                        <a:ext cx="10334625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64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91440" y="157271"/>
            <a:ext cx="1030050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600" b="1" noProof="1" smtClean="0">
                <a:solidFill>
                  <a:srgbClr val="002060"/>
                </a:solidFill>
                <a:latin typeface="Bebas Neue" panose="020B0606020202050201" pitchFamily="34" charset="0"/>
              </a:rPr>
              <a:t>Dati di sintesi</a:t>
            </a:r>
            <a:endParaRPr lang="it-IT" altLang="it-IT" sz="3600" b="1" u="sng" dirty="0">
              <a:solidFill>
                <a:srgbClr val="002060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006051" y="157271"/>
            <a:ext cx="1047131" cy="931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7"/>
          <p:cNvSpPr/>
          <p:nvPr/>
        </p:nvSpPr>
        <p:spPr>
          <a:xfrm>
            <a:off x="10561547" y="298907"/>
            <a:ext cx="582704" cy="579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Rettangolo 6"/>
          <p:cNvSpPr/>
          <p:nvPr/>
        </p:nvSpPr>
        <p:spPr>
          <a:xfrm>
            <a:off x="9342640" y="970784"/>
            <a:ext cx="27105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900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     Prefettura </a:t>
            </a:r>
            <a:r>
              <a:rPr lang="it-IT" sz="900" dirty="0">
                <a:latin typeface="Monotype Corsiva" panose="03010101010201010101" pitchFamily="66" charset="0"/>
                <a:ea typeface="Calibri"/>
                <a:cs typeface="Times New Roman"/>
              </a:rPr>
              <a:t>di Siena </a:t>
            </a:r>
            <a:endParaRPr lang="it-IT" sz="900" dirty="0"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893021"/>
              </p:ext>
            </p:extLst>
          </p:nvPr>
        </p:nvGraphicFramePr>
        <p:xfrm>
          <a:off x="2667000" y="47625"/>
          <a:ext cx="6858000" cy="676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Foglio di lavoro" r:id="rId5" imgW="6858000" imgH="6762784" progId="Excel.Sheet.12">
                  <p:embed/>
                </p:oleObj>
              </mc:Choice>
              <mc:Fallback>
                <p:oleObj name="Foglio di lavoro" r:id="rId5" imgW="6858000" imgH="67627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7000" y="47625"/>
                        <a:ext cx="6858000" cy="676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9575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91440" y="157271"/>
            <a:ext cx="1030050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3600" b="1" noProof="1" smtClean="0">
                <a:solidFill>
                  <a:srgbClr val="002060"/>
                </a:solidFill>
                <a:latin typeface="Bebas Neue" panose="020B0606020202050201" pitchFamily="34" charset="0"/>
              </a:rPr>
              <a:t>Dati di sintesi</a:t>
            </a:r>
            <a:endParaRPr lang="it-IT" altLang="it-IT" sz="3600" b="1" u="sng" dirty="0">
              <a:solidFill>
                <a:srgbClr val="002060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006051" y="157271"/>
            <a:ext cx="1047131" cy="931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7"/>
          <p:cNvSpPr/>
          <p:nvPr/>
        </p:nvSpPr>
        <p:spPr>
          <a:xfrm>
            <a:off x="10561547" y="298907"/>
            <a:ext cx="582704" cy="579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Rettangolo 6"/>
          <p:cNvSpPr/>
          <p:nvPr/>
        </p:nvSpPr>
        <p:spPr>
          <a:xfrm>
            <a:off x="9342640" y="970784"/>
            <a:ext cx="27105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900" dirty="0" smtClean="0">
                <a:latin typeface="Monotype Corsiva" panose="03010101010201010101" pitchFamily="66" charset="0"/>
                <a:ea typeface="Calibri"/>
                <a:cs typeface="Times New Roman"/>
              </a:rPr>
              <a:t>             Prefettura </a:t>
            </a:r>
            <a:r>
              <a:rPr lang="it-IT" sz="900" dirty="0">
                <a:latin typeface="Monotype Corsiva" panose="03010101010201010101" pitchFamily="66" charset="0"/>
                <a:ea typeface="Calibri"/>
                <a:cs typeface="Times New Roman"/>
              </a:rPr>
              <a:t>di Siena </a:t>
            </a:r>
            <a:endParaRPr lang="it-IT" sz="900" dirty="0"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489776"/>
              </p:ext>
            </p:extLst>
          </p:nvPr>
        </p:nvGraphicFramePr>
        <p:xfrm>
          <a:off x="1333500" y="1011238"/>
          <a:ext cx="8826500" cy="483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Foglio di lavoro" r:id="rId5" imgW="11868239" imgH="7057923" progId="Excel.Sheet.12">
                  <p:embed/>
                </p:oleObj>
              </mc:Choice>
              <mc:Fallback>
                <p:oleObj name="Foglio di lavoro" r:id="rId5" imgW="11868239" imgH="705792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3500" y="1011238"/>
                        <a:ext cx="8826500" cy="4833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4547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91440" y="157271"/>
            <a:ext cx="1030050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595959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it-IT" altLang="it-IT" sz="3200" b="1" noProof="1" smtClean="0">
                <a:solidFill>
                  <a:srgbClr val="002060"/>
                </a:solidFill>
                <a:latin typeface="Bebas Neue" panose="020B0606020202050201" pitchFamily="34" charset="0"/>
              </a:rPr>
              <a:t>Dati sintesi su richieste asilo</a:t>
            </a:r>
            <a:endParaRPr lang="it-IT" altLang="it-IT" sz="3200" b="1" i="1" dirty="0">
              <a:solidFill>
                <a:srgbClr val="002060"/>
              </a:solidFill>
              <a:latin typeface="Bebas Neue" panose="020B0606020202050201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006051" y="157271"/>
            <a:ext cx="1047131" cy="931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bject 7"/>
          <p:cNvSpPr/>
          <p:nvPr/>
        </p:nvSpPr>
        <p:spPr>
          <a:xfrm>
            <a:off x="10561547" y="298907"/>
            <a:ext cx="582704" cy="579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Rettangolo 8"/>
          <p:cNvSpPr/>
          <p:nvPr/>
        </p:nvSpPr>
        <p:spPr>
          <a:xfrm>
            <a:off x="9342640" y="970784"/>
            <a:ext cx="27105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sz="900" dirty="0">
                <a:latin typeface="Monotype Corsiva" panose="03010101010201010101" pitchFamily="66" charset="0"/>
                <a:ea typeface="Calibri"/>
                <a:cs typeface="Times New Roman"/>
              </a:rPr>
              <a:t>Prefettura di </a:t>
            </a:r>
            <a:r>
              <a:rPr lang="it-IT" sz="900" dirty="0" smtClean="0">
                <a:latin typeface="Monotype Corsiva" panose="03010101010201010101" pitchFamily="66" charset="0"/>
                <a:ea typeface="Calibri"/>
                <a:cs typeface="Times New Roman"/>
              </a:rPr>
              <a:t>Siena</a:t>
            </a:r>
            <a:endParaRPr lang="it-IT" sz="900" dirty="0">
              <a:effectLst/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1293495"/>
            <a:ext cx="6461760" cy="475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23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TM04033927[[fn=Evento]]</Template>
  <TotalTime>3615</TotalTime>
  <Words>153</Words>
  <Application>Microsoft Office PowerPoint</Application>
  <PresentationFormat>Personalizzato</PresentationFormat>
  <Paragraphs>71</Paragraphs>
  <Slides>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6" baseType="lpstr">
      <vt:lpstr>Evento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Incontro  14 febbraio 2018</dc:title>
  <dc:creator>Stefania Corsetti</dc:creator>
  <cp:lastModifiedBy>dpp1049520</cp:lastModifiedBy>
  <cp:revision>326</cp:revision>
  <cp:lastPrinted>2020-01-29T10:17:31Z</cp:lastPrinted>
  <dcterms:created xsi:type="dcterms:W3CDTF">2018-02-14T14:12:54Z</dcterms:created>
  <dcterms:modified xsi:type="dcterms:W3CDTF">2023-08-28T13:02:07Z</dcterms:modified>
</cp:coreProperties>
</file>