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7"/>
  </p:notesMasterIdLst>
  <p:sldIdLst>
    <p:sldId id="257" r:id="rId2"/>
    <p:sldId id="258" r:id="rId3"/>
    <p:sldId id="259" r:id="rId4"/>
    <p:sldId id="267" r:id="rId5"/>
    <p:sldId id="298" r:id="rId6"/>
    <p:sldId id="309" r:id="rId7"/>
    <p:sldId id="269" r:id="rId8"/>
    <p:sldId id="270" r:id="rId9"/>
    <p:sldId id="277" r:id="rId10"/>
    <p:sldId id="304" r:id="rId11"/>
    <p:sldId id="306" r:id="rId12"/>
    <p:sldId id="308" r:id="rId13"/>
    <p:sldId id="289" r:id="rId14"/>
    <p:sldId id="284" r:id="rId15"/>
    <p:sldId id="290" r:id="rId16"/>
    <p:sldId id="293" r:id="rId17"/>
    <p:sldId id="292" r:id="rId18"/>
    <p:sldId id="285" r:id="rId19"/>
    <p:sldId id="303" r:id="rId20"/>
    <p:sldId id="305" r:id="rId21"/>
    <p:sldId id="307" r:id="rId22"/>
    <p:sldId id="302" r:id="rId23"/>
    <p:sldId id="312" r:id="rId24"/>
    <p:sldId id="313" r:id="rId25"/>
    <p:sldId id="311" r:id="rId2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5" autoAdjust="0"/>
  </p:normalViewPr>
  <p:slideViewPr>
    <p:cSldViewPr>
      <p:cViewPr varScale="1">
        <p:scale>
          <a:sx n="106" d="100"/>
          <a:sy n="106" d="100"/>
        </p:scale>
        <p:origin x="778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.faraoni\AppData\Local\Temp\pid-10256\manifattura%20censimento%20lung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lia.faraoni\AppData\Local\Temp\pid-10256\manifattura%20censimento%20lung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la.sciclone\ownCloud\NICOLA\2019\Convegni\Arezzo\addetti%20e%20imprese%20per%20provinc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COLA\convegni%202020\Nicola%20Sll%20i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Addetti  della manifattura. </a:t>
            </a:r>
          </a:p>
          <a:p>
            <a:pPr>
              <a:defRPr sz="1600"/>
            </a:pPr>
            <a:r>
              <a:rPr lang="en-US" sz="1600"/>
              <a:t>Indice 1981=1</a:t>
            </a:r>
          </a:p>
        </c:rich>
      </c:tx>
      <c:layout>
        <c:manualLayout>
          <c:xMode val="edge"/>
          <c:yMode val="edge"/>
          <c:x val="0.208387177253209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291557305336831E-2"/>
          <c:y val="0.1512037037037037"/>
          <c:w val="0.86716975588874434"/>
          <c:h val="0.7434722222222222"/>
        </c:manualLayout>
      </c:layout>
      <c:lineChart>
        <c:grouping val="standard"/>
        <c:varyColors val="0"/>
        <c:ser>
          <c:idx val="0"/>
          <c:order val="0"/>
          <c:tx>
            <c:strRef>
              <c:f>Foglio1!$A$13</c:f>
              <c:strCache>
                <c:ptCount val="1"/>
                <c:pt idx="0">
                  <c:v>Arezzo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713037732649592E-2"/>
                  <c:y val="-4.40925710635326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-</a:t>
                    </a:r>
                    <a:r>
                      <a:rPr lang="en-US"/>
                      <a:t>21,1%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86F-4F22-8B9B-77F9D14F7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Foglio1!$B$12:$G$12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2019</c:v>
                </c:pt>
              </c:numCache>
            </c:numRef>
          </c:cat>
          <c:val>
            <c:numRef>
              <c:f>Foglio1!$B$13:$G$13</c:f>
              <c:numCache>
                <c:formatCode>0.000</c:formatCode>
                <c:ptCount val="6"/>
                <c:pt idx="0">
                  <c:v>0.80942089864099764</c:v>
                </c:pt>
                <c:pt idx="1">
                  <c:v>1</c:v>
                </c:pt>
                <c:pt idx="2">
                  <c:v>0.95979848324984085</c:v>
                </c:pt>
                <c:pt idx="3">
                  <c:v>0.9393337651818805</c:v>
                </c:pt>
                <c:pt idx="4">
                  <c:v>0.7770614875013796</c:v>
                </c:pt>
                <c:pt idx="5">
                  <c:v>0.78878431872121957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6F-4F22-8B9B-77F9D14F7593}"/>
            </c:ext>
          </c:extLst>
        </c:ser>
        <c:ser>
          <c:idx val="1"/>
          <c:order val="1"/>
          <c:tx>
            <c:strRef>
              <c:f>Foglio1!$A$14</c:f>
              <c:strCache>
                <c:ptCount val="1"/>
                <c:pt idx="0">
                  <c:v>Toscana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856518866324796E-2"/>
                  <c:y val="-5.168225355912839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-</a:t>
                    </a:r>
                    <a:r>
                      <a:rPr lang="en-US"/>
                      <a:t>39,8%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86F-4F22-8B9B-77F9D14F7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Foglio1!$B$12:$G$12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2019</c:v>
                </c:pt>
              </c:numCache>
            </c:numRef>
          </c:cat>
          <c:val>
            <c:numRef>
              <c:f>Foglio1!$B$14:$G$14</c:f>
              <c:numCache>
                <c:formatCode>0.000</c:formatCode>
                <c:ptCount val="6"/>
                <c:pt idx="0">
                  <c:v>0.84881685336434665</c:v>
                </c:pt>
                <c:pt idx="1">
                  <c:v>1</c:v>
                </c:pt>
                <c:pt idx="2">
                  <c:v>0.82764572554110372</c:v>
                </c:pt>
                <c:pt idx="3">
                  <c:v>0.7663477347507478</c:v>
                </c:pt>
                <c:pt idx="4">
                  <c:v>0.63348764642169064</c:v>
                </c:pt>
                <c:pt idx="5">
                  <c:v>0.60241739887113865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6F-4F22-8B9B-77F9D14F7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077952"/>
        <c:axId val="168280448"/>
      </c:lineChart>
      <c:catAx>
        <c:axId val="168077952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68280448"/>
        <c:crosses val="autoZero"/>
        <c:auto val="1"/>
        <c:lblAlgn val="ctr"/>
        <c:lblOffset val="100"/>
        <c:noMultiLvlLbl val="0"/>
      </c:catAx>
      <c:valAx>
        <c:axId val="168280448"/>
        <c:scaling>
          <c:orientation val="minMax"/>
          <c:min val="0.5500000000000000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680779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45328954677550443"/>
          <c:y val="0.15229824891251406"/>
          <c:w val="0.48300067049080331"/>
          <c:h val="7.9728854913556635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Addetti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</a:t>
            </a:r>
            <a:r>
              <a:rPr lang="en-US" sz="1600" dirty="0" err="1"/>
              <a:t>manifattura</a:t>
            </a:r>
            <a:r>
              <a:rPr lang="en-US" sz="1600" dirty="0"/>
              <a:t> per 1.000 </a:t>
            </a:r>
            <a:r>
              <a:rPr lang="en-US" sz="1600" dirty="0" err="1"/>
              <a:t>abitanti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Foglio1!$A$28</c:f>
              <c:strCache>
                <c:ptCount val="1"/>
                <c:pt idx="0">
                  <c:v>Arezzo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Foglio1!$B$2:$G$2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2019</c:v>
                </c:pt>
              </c:numCache>
            </c:numRef>
          </c:cat>
          <c:val>
            <c:numRef>
              <c:f>Foglio1!$B$28:$G$28</c:f>
              <c:numCache>
                <c:formatCode>#,##0</c:formatCode>
                <c:ptCount val="6"/>
                <c:pt idx="0">
                  <c:v>140.73660567906052</c:v>
                </c:pt>
                <c:pt idx="1">
                  <c:v>169.42617058325484</c:v>
                </c:pt>
                <c:pt idx="2">
                  <c:v>162.17868443441745</c:v>
                </c:pt>
                <c:pt idx="3">
                  <c:v>154.73004246383428</c:v>
                </c:pt>
                <c:pt idx="4">
                  <c:v>118.66110690353254</c:v>
                </c:pt>
                <c:pt idx="5">
                  <c:v>122.89601713388603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5-4C77-B227-BE5071A9D7D7}"/>
            </c:ext>
          </c:extLst>
        </c:ser>
        <c:ser>
          <c:idx val="1"/>
          <c:order val="1"/>
          <c:tx>
            <c:strRef>
              <c:f>Foglio1!$A$29</c:f>
              <c:strCache>
                <c:ptCount val="1"/>
                <c:pt idx="0">
                  <c:v>Toscana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Foglio1!$B$2:$G$2</c:f>
              <c:numCache>
                <c:formatCode>General</c:formatCode>
                <c:ptCount val="6"/>
                <c:pt idx="0">
                  <c:v>1971</c:v>
                </c:pt>
                <c:pt idx="1">
                  <c:v>1981</c:v>
                </c:pt>
                <c:pt idx="2">
                  <c:v>1991</c:v>
                </c:pt>
                <c:pt idx="3">
                  <c:v>2001</c:v>
                </c:pt>
                <c:pt idx="4">
                  <c:v>2011</c:v>
                </c:pt>
                <c:pt idx="5">
                  <c:v>2019</c:v>
                </c:pt>
              </c:numCache>
            </c:numRef>
          </c:cat>
          <c:val>
            <c:numRef>
              <c:f>Foglio1!$B$29:$G$29</c:f>
              <c:numCache>
                <c:formatCode>#,##0</c:formatCode>
                <c:ptCount val="6"/>
                <c:pt idx="0">
                  <c:v>120.18823633099164</c:v>
                </c:pt>
                <c:pt idx="1">
                  <c:v>136.50966410418039</c:v>
                </c:pt>
                <c:pt idx="2">
                  <c:v>114.46679405871286</c:v>
                </c:pt>
                <c:pt idx="3">
                  <c:v>107.09594126454958</c:v>
                </c:pt>
                <c:pt idx="4">
                  <c:v>83.031176274997236</c:v>
                </c:pt>
                <c:pt idx="5">
                  <c:v>79.490406597298175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5-4C77-B227-BE5071A9D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8311040"/>
        <c:axId val="168316928"/>
      </c:barChart>
      <c:catAx>
        <c:axId val="1683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68316928"/>
        <c:crosses val="autoZero"/>
        <c:auto val="1"/>
        <c:lblAlgn val="ctr"/>
        <c:lblOffset val="100"/>
        <c:noMultiLvlLbl val="0"/>
      </c:catAx>
      <c:valAx>
        <c:axId val="168316928"/>
        <c:scaling>
          <c:orientation val="minMax"/>
          <c:min val="60"/>
        </c:scaling>
        <c:delete val="1"/>
        <c:axPos val="l"/>
        <c:numFmt formatCode="#,##0" sourceLinked="1"/>
        <c:majorTickMark val="out"/>
        <c:minorTickMark val="none"/>
        <c:tickLblPos val="none"/>
        <c:crossAx val="1683110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0390140066141"/>
          <c:y val="3.5851740785515306E-2"/>
          <c:w val="0.77200009857929275"/>
          <c:h val="0.782275393872528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</c:spPr>
          </c:marker>
          <c:dPt>
            <c:idx val="68"/>
            <c:marker>
              <c:symbol val="circl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0-FAD6-4266-95C0-C91828ED1682}"/>
              </c:ext>
            </c:extLst>
          </c:dPt>
          <c:dPt>
            <c:idx val="78"/>
            <c:marker>
              <c:symbol val="circle"/>
              <c:size val="12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AD6-4266-95C0-C91828ED1682}"/>
              </c:ext>
            </c:extLst>
          </c:dPt>
          <c:xVal>
            <c:numRef>
              <c:f>manif!$G$23:$G$157</c:f>
              <c:numCache>
                <c:formatCode>General</c:formatCode>
                <c:ptCount val="135"/>
                <c:pt idx="0">
                  <c:v>6.3336791830740911</c:v>
                </c:pt>
                <c:pt idx="1">
                  <c:v>7.0882975670723809</c:v>
                </c:pt>
                <c:pt idx="2">
                  <c:v>6.8492238785824826</c:v>
                </c:pt>
                <c:pt idx="3">
                  <c:v>6.1212034575439151</c:v>
                </c:pt>
                <c:pt idx="4">
                  <c:v>6.3132273522476634</c:v>
                </c:pt>
                <c:pt idx="5">
                  <c:v>7.2083204613325114</c:v>
                </c:pt>
                <c:pt idx="6">
                  <c:v>8.1638840534289745</c:v>
                </c:pt>
                <c:pt idx="7">
                  <c:v>7.365890476057336</c:v>
                </c:pt>
                <c:pt idx="8">
                  <c:v>7.8070850067887356</c:v>
                </c:pt>
                <c:pt idx="9">
                  <c:v>8.3947945439530702</c:v>
                </c:pt>
                <c:pt idx="10">
                  <c:v>7.1424511679896865</c:v>
                </c:pt>
                <c:pt idx="11">
                  <c:v>5.0610348065506754</c:v>
                </c:pt>
                <c:pt idx="12">
                  <c:v>5.0610348065506754</c:v>
                </c:pt>
                <c:pt idx="13">
                  <c:v>4.708378475984146</c:v>
                </c:pt>
                <c:pt idx="14">
                  <c:v>4.1806958473625055</c:v>
                </c:pt>
                <c:pt idx="15">
                  <c:v>4.9662397125304434</c:v>
                </c:pt>
                <c:pt idx="16">
                  <c:v>4.6898404622078509</c:v>
                </c:pt>
                <c:pt idx="17">
                  <c:v>4.969119495709549</c:v>
                </c:pt>
                <c:pt idx="18">
                  <c:v>7.5839609151525584</c:v>
                </c:pt>
                <c:pt idx="19">
                  <c:v>7.8202180590232242</c:v>
                </c:pt>
                <c:pt idx="20">
                  <c:v>8.4161654461585389</c:v>
                </c:pt>
                <c:pt idx="21">
                  <c:v>6.0575940804549955</c:v>
                </c:pt>
                <c:pt idx="22">
                  <c:v>6.3107729558519718</c:v>
                </c:pt>
                <c:pt idx="23">
                  <c:v>8.3402865627719667</c:v>
                </c:pt>
                <c:pt idx="24">
                  <c:v>9.6275220110683328</c:v>
                </c:pt>
                <c:pt idx="25">
                  <c:v>5.9682572249252575</c:v>
                </c:pt>
                <c:pt idx="26">
                  <c:v>6.858798456631054</c:v>
                </c:pt>
                <c:pt idx="27">
                  <c:v>8.3096446208027768</c:v>
                </c:pt>
                <c:pt idx="28">
                  <c:v>9.736795304997333</c:v>
                </c:pt>
                <c:pt idx="29">
                  <c:v>5.026107959235067</c:v>
                </c:pt>
                <c:pt idx="30">
                  <c:v>8.7065971725586007</c:v>
                </c:pt>
                <c:pt idx="31">
                  <c:v>7.950259623694774</c:v>
                </c:pt>
                <c:pt idx="32">
                  <c:v>5.8128690747531424</c:v>
                </c:pt>
                <c:pt idx="33">
                  <c:v>5.8454981192745183</c:v>
                </c:pt>
                <c:pt idx="34">
                  <c:v>5.8454981192745183</c:v>
                </c:pt>
                <c:pt idx="35">
                  <c:v>5.7808382215421314</c:v>
                </c:pt>
                <c:pt idx="36">
                  <c:v>5.7808382215421314</c:v>
                </c:pt>
                <c:pt idx="37">
                  <c:v>8.8488161286495686</c:v>
                </c:pt>
                <c:pt idx="38">
                  <c:v>7.7766037019008607</c:v>
                </c:pt>
                <c:pt idx="39">
                  <c:v>12.075350931914686</c:v>
                </c:pt>
                <c:pt idx="40">
                  <c:v>7.0657797487065777</c:v>
                </c:pt>
                <c:pt idx="41">
                  <c:v>9.7003174116867719</c:v>
                </c:pt>
                <c:pt idx="42">
                  <c:v>5.8722335112229853</c:v>
                </c:pt>
                <c:pt idx="43">
                  <c:v>9.5222559142261307</c:v>
                </c:pt>
                <c:pt idx="44">
                  <c:v>7.6786542775296942</c:v>
                </c:pt>
                <c:pt idx="45">
                  <c:v>6.3050311877684697</c:v>
                </c:pt>
                <c:pt idx="46">
                  <c:v>7.1200152801390102</c:v>
                </c:pt>
                <c:pt idx="47">
                  <c:v>4.6842607404431824</c:v>
                </c:pt>
                <c:pt idx="48">
                  <c:v>3.1003057660569975</c:v>
                </c:pt>
                <c:pt idx="49">
                  <c:v>8.053549545168103</c:v>
                </c:pt>
                <c:pt idx="50">
                  <c:v>7.9240233776292399</c:v>
                </c:pt>
                <c:pt idx="51">
                  <c:v>6.8152058839917515</c:v>
                </c:pt>
                <c:pt idx="52">
                  <c:v>8.72393613370207</c:v>
                </c:pt>
                <c:pt idx="53">
                  <c:v>10.047171318935645</c:v>
                </c:pt>
                <c:pt idx="54">
                  <c:v>10.40696462822852</c:v>
                </c:pt>
                <c:pt idx="55">
                  <c:v>7.1780638840786848</c:v>
                </c:pt>
                <c:pt idx="56">
                  <c:v>5.7189802453636354</c:v>
                </c:pt>
                <c:pt idx="57">
                  <c:v>5.8774290292099751</c:v>
                </c:pt>
                <c:pt idx="58">
                  <c:v>7.7642938775096475</c:v>
                </c:pt>
                <c:pt idx="59">
                  <c:v>6.3182672255373724</c:v>
                </c:pt>
                <c:pt idx="60">
                  <c:v>6.6349817148106336</c:v>
                </c:pt>
                <c:pt idx="61">
                  <c:v>9.9848752198938175</c:v>
                </c:pt>
                <c:pt idx="62">
                  <c:v>6.8658340089696832</c:v>
                </c:pt>
                <c:pt idx="63">
                  <c:v>8.1005269725376206</c:v>
                </c:pt>
                <c:pt idx="64">
                  <c:v>10.209489422955286</c:v>
                </c:pt>
                <c:pt idx="65">
                  <c:v>10.938854935338838</c:v>
                </c:pt>
                <c:pt idx="66">
                  <c:v>4.2946910689539806</c:v>
                </c:pt>
                <c:pt idx="67">
                  <c:v>8.536239043330303</c:v>
                </c:pt>
                <c:pt idx="68">
                  <c:v>11.504316307412141</c:v>
                </c:pt>
                <c:pt idx="69">
                  <c:v>6.7702855945239024</c:v>
                </c:pt>
                <c:pt idx="70">
                  <c:v>5.0850746066624755</c:v>
                </c:pt>
                <c:pt idx="71">
                  <c:v>26.455478123205388</c:v>
                </c:pt>
                <c:pt idx="72">
                  <c:v>7.2527111216929416</c:v>
                </c:pt>
                <c:pt idx="73">
                  <c:v>7.9511625852019394</c:v>
                </c:pt>
                <c:pt idx="74">
                  <c:v>5.2208675149468382</c:v>
                </c:pt>
                <c:pt idx="75">
                  <c:v>10.313577062699022</c:v>
                </c:pt>
                <c:pt idx="76">
                  <c:v>10.111846101547567</c:v>
                </c:pt>
                <c:pt idx="77">
                  <c:v>7.5568514604395327</c:v>
                </c:pt>
                <c:pt idx="78">
                  <c:v>11.471204221810565</c:v>
                </c:pt>
                <c:pt idx="79">
                  <c:v>8.0268753107216497</c:v>
                </c:pt>
                <c:pt idx="80">
                  <c:v>18.837744533946989</c:v>
                </c:pt>
                <c:pt idx="81">
                  <c:v>3.4627855165143142</c:v>
                </c:pt>
                <c:pt idx="82">
                  <c:v>4.8544301801091372</c:v>
                </c:pt>
                <c:pt idx="83">
                  <c:v>3.9934920869693835</c:v>
                </c:pt>
                <c:pt idx="84">
                  <c:v>3.0088351282710288</c:v>
                </c:pt>
                <c:pt idx="85">
                  <c:v>4.6414279605183095</c:v>
                </c:pt>
                <c:pt idx="86">
                  <c:v>5.0359550423956669</c:v>
                </c:pt>
                <c:pt idx="87">
                  <c:v>4.8723515257478498</c:v>
                </c:pt>
                <c:pt idx="88">
                  <c:v>6.5966239192424414</c:v>
                </c:pt>
                <c:pt idx="89">
                  <c:v>4.6918212493019045</c:v>
                </c:pt>
                <c:pt idx="90">
                  <c:v>9.0731434952540475</c:v>
                </c:pt>
                <c:pt idx="91">
                  <c:v>5.9484053444713094</c:v>
                </c:pt>
                <c:pt idx="92">
                  <c:v>6.6314304387065945</c:v>
                </c:pt>
                <c:pt idx="93">
                  <c:v>5.4643557131965785</c:v>
                </c:pt>
                <c:pt idx="94">
                  <c:v>5.3923828637033395</c:v>
                </c:pt>
                <c:pt idx="95">
                  <c:v>5.6530653361618395</c:v>
                </c:pt>
                <c:pt idx="96">
                  <c:v>4.5112701604980074</c:v>
                </c:pt>
                <c:pt idx="97">
                  <c:v>3.7141170033533242</c:v>
                </c:pt>
                <c:pt idx="98">
                  <c:v>5.3823217263860075</c:v>
                </c:pt>
                <c:pt idx="99">
                  <c:v>4.2234893302516463</c:v>
                </c:pt>
                <c:pt idx="100">
                  <c:v>6.1270935630853707</c:v>
                </c:pt>
                <c:pt idx="101">
                  <c:v>5.1542403230548937</c:v>
                </c:pt>
                <c:pt idx="102">
                  <c:v>5.1620070522775245</c:v>
                </c:pt>
                <c:pt idx="103">
                  <c:v>3.9972162530959552</c:v>
                </c:pt>
                <c:pt idx="104">
                  <c:v>5.4009843497652232</c:v>
                </c:pt>
                <c:pt idx="105">
                  <c:v>3.7381492346850314</c:v>
                </c:pt>
                <c:pt idx="106">
                  <c:v>4.2216425981296766</c:v>
                </c:pt>
                <c:pt idx="107">
                  <c:v>5.884542731162294</c:v>
                </c:pt>
                <c:pt idx="108">
                  <c:v>7.8331123993938734</c:v>
                </c:pt>
                <c:pt idx="109">
                  <c:v>4.9993870687495674</c:v>
                </c:pt>
                <c:pt idx="110">
                  <c:v>5.1594695309074945</c:v>
                </c:pt>
                <c:pt idx="111">
                  <c:v>4.7041822251640895</c:v>
                </c:pt>
                <c:pt idx="112">
                  <c:v>4.0577649885909066</c:v>
                </c:pt>
                <c:pt idx="113">
                  <c:v>4.0708293128049124</c:v>
                </c:pt>
                <c:pt idx="114">
                  <c:v>4.0187990488842313</c:v>
                </c:pt>
                <c:pt idx="115">
                  <c:v>3.9360667434293966</c:v>
                </c:pt>
                <c:pt idx="116">
                  <c:v>4.0747514001600189</c:v>
                </c:pt>
                <c:pt idx="117">
                  <c:v>4.4854535118352254</c:v>
                </c:pt>
                <c:pt idx="118">
                  <c:v>4.1941524956314362</c:v>
                </c:pt>
                <c:pt idx="119">
                  <c:v>4.1160897307561308</c:v>
                </c:pt>
                <c:pt idx="120">
                  <c:v>4.8665248134692245</c:v>
                </c:pt>
                <c:pt idx="121">
                  <c:v>3.3323008044145377</c:v>
                </c:pt>
                <c:pt idx="122">
                  <c:v>4.4506409561061515</c:v>
                </c:pt>
                <c:pt idx="123">
                  <c:v>3.9391082392439123</c:v>
                </c:pt>
                <c:pt idx="124">
                  <c:v>4.130184639066024</c:v>
                </c:pt>
                <c:pt idx="125">
                  <c:v>4.6483967279170795</c:v>
                </c:pt>
                <c:pt idx="126">
                  <c:v>4.4362111831522029</c:v>
                </c:pt>
                <c:pt idx="127">
                  <c:v>5.0826911151069094</c:v>
                </c:pt>
                <c:pt idx="128">
                  <c:v>3.5393663707592729</c:v>
                </c:pt>
                <c:pt idx="129">
                  <c:v>4.4322029091401722</c:v>
                </c:pt>
                <c:pt idx="130">
                  <c:v>4.796865559603801</c:v>
                </c:pt>
                <c:pt idx="131">
                  <c:v>5.8163509949652363</c:v>
                </c:pt>
                <c:pt idx="132">
                  <c:v>3.6980498239134367</c:v>
                </c:pt>
                <c:pt idx="133">
                  <c:v>4.6922457468596805</c:v>
                </c:pt>
                <c:pt idx="134">
                  <c:v>3.8833844179913206</c:v>
                </c:pt>
              </c:numCache>
            </c:numRef>
          </c:xVal>
          <c:yVal>
            <c:numRef>
              <c:f>manif!$H$23:$H$157</c:f>
              <c:numCache>
                <c:formatCode>General</c:formatCode>
                <c:ptCount val="135"/>
                <c:pt idx="0">
                  <c:v>61.043881940397419</c:v>
                </c:pt>
                <c:pt idx="1">
                  <c:v>87.111200285634666</c:v>
                </c:pt>
                <c:pt idx="2">
                  <c:v>88.511302665545927</c:v>
                </c:pt>
                <c:pt idx="3">
                  <c:v>95.2238813236238</c:v>
                </c:pt>
                <c:pt idx="4">
                  <c:v>75.698462942700843</c:v>
                </c:pt>
                <c:pt idx="5">
                  <c:v>88.743042344817866</c:v>
                </c:pt>
                <c:pt idx="6">
                  <c:v>90.66426729438696</c:v>
                </c:pt>
                <c:pt idx="7">
                  <c:v>66.963585199265736</c:v>
                </c:pt>
                <c:pt idx="8">
                  <c:v>77.154081332307484</c:v>
                </c:pt>
                <c:pt idx="9">
                  <c:v>96.638209414243832</c:v>
                </c:pt>
                <c:pt idx="10">
                  <c:v>48.446153748997467</c:v>
                </c:pt>
                <c:pt idx="11">
                  <c:v>34.482517148632084</c:v>
                </c:pt>
                <c:pt idx="12">
                  <c:v>34.482517148632084</c:v>
                </c:pt>
                <c:pt idx="13">
                  <c:v>33.412049218387246</c:v>
                </c:pt>
                <c:pt idx="14">
                  <c:v>17.323045267489714</c:v>
                </c:pt>
                <c:pt idx="15">
                  <c:v>35.384548510490127</c:v>
                </c:pt>
                <c:pt idx="16">
                  <c:v>36.347155186761455</c:v>
                </c:pt>
                <c:pt idx="17">
                  <c:v>35.356811018601022</c:v>
                </c:pt>
                <c:pt idx="18">
                  <c:v>95.438982904951459</c:v>
                </c:pt>
                <c:pt idx="19">
                  <c:v>91.586092001508788</c:v>
                </c:pt>
                <c:pt idx="20">
                  <c:v>85.26111307668171</c:v>
                </c:pt>
                <c:pt idx="21">
                  <c:v>53.405781495899944</c:v>
                </c:pt>
                <c:pt idx="22">
                  <c:v>91.643517628291406</c:v>
                </c:pt>
                <c:pt idx="23">
                  <c:v>119.14865555944337</c:v>
                </c:pt>
                <c:pt idx="24">
                  <c:v>109.72484782227443</c:v>
                </c:pt>
                <c:pt idx="25">
                  <c:v>48.432407380268444</c:v>
                </c:pt>
                <c:pt idx="26">
                  <c:v>86.296360268000427</c:v>
                </c:pt>
                <c:pt idx="27">
                  <c:v>111.56284866065798</c:v>
                </c:pt>
                <c:pt idx="28">
                  <c:v>118.04715750785465</c:v>
                </c:pt>
                <c:pt idx="29">
                  <c:v>57.312661274207137</c:v>
                </c:pt>
                <c:pt idx="30">
                  <c:v>105.0629623484581</c:v>
                </c:pt>
                <c:pt idx="31">
                  <c:v>96.531532648686849</c:v>
                </c:pt>
                <c:pt idx="32">
                  <c:v>61.120896112568033</c:v>
                </c:pt>
                <c:pt idx="33">
                  <c:v>66.865664617133987</c:v>
                </c:pt>
                <c:pt idx="34">
                  <c:v>66.865664617133987</c:v>
                </c:pt>
                <c:pt idx="35">
                  <c:v>55.481446983725469</c:v>
                </c:pt>
                <c:pt idx="36">
                  <c:v>55.481446983725469</c:v>
                </c:pt>
                <c:pt idx="37">
                  <c:v>104.91823849629444</c:v>
                </c:pt>
                <c:pt idx="38">
                  <c:v>88.793757562085958</c:v>
                </c:pt>
                <c:pt idx="39">
                  <c:v>161.26162719238235</c:v>
                </c:pt>
                <c:pt idx="40">
                  <c:v>108.23163340724371</c:v>
                </c:pt>
                <c:pt idx="41">
                  <c:v>124.48530422186829</c:v>
                </c:pt>
                <c:pt idx="42">
                  <c:v>53.173326395871413</c:v>
                </c:pt>
                <c:pt idx="43">
                  <c:v>106.00535446973477</c:v>
                </c:pt>
                <c:pt idx="44">
                  <c:v>68.482103712910273</c:v>
                </c:pt>
                <c:pt idx="45">
                  <c:v>87.384004542387387</c:v>
                </c:pt>
                <c:pt idx="46">
                  <c:v>78.395717778857758</c:v>
                </c:pt>
                <c:pt idx="47">
                  <c:v>62.144358442788182</c:v>
                </c:pt>
                <c:pt idx="48">
                  <c:v>64.311429339042505</c:v>
                </c:pt>
                <c:pt idx="49">
                  <c:v>131.16102939529648</c:v>
                </c:pt>
                <c:pt idx="50">
                  <c:v>98.312521849535273</c:v>
                </c:pt>
                <c:pt idx="51">
                  <c:v>79.574162812725788</c:v>
                </c:pt>
                <c:pt idx="52">
                  <c:v>113.90500209241584</c:v>
                </c:pt>
                <c:pt idx="53">
                  <c:v>129.05006852907832</c:v>
                </c:pt>
                <c:pt idx="54">
                  <c:v>133.26772451668785</c:v>
                </c:pt>
                <c:pt idx="55">
                  <c:v>99.965188903420426</c:v>
                </c:pt>
                <c:pt idx="56">
                  <c:v>54.538677605144322</c:v>
                </c:pt>
                <c:pt idx="57">
                  <c:v>68.258750667597852</c:v>
                </c:pt>
                <c:pt idx="58">
                  <c:v>90.566534981134097</c:v>
                </c:pt>
                <c:pt idx="59">
                  <c:v>55.687295917313875</c:v>
                </c:pt>
                <c:pt idx="60">
                  <c:v>53.112890478028099</c:v>
                </c:pt>
                <c:pt idx="61">
                  <c:v>75.824190585635463</c:v>
                </c:pt>
                <c:pt idx="62">
                  <c:v>38.907778199694015</c:v>
                </c:pt>
                <c:pt idx="63">
                  <c:v>72.558678546751324</c:v>
                </c:pt>
                <c:pt idx="64">
                  <c:v>61.47346934588834</c:v>
                </c:pt>
                <c:pt idx="65">
                  <c:v>86.712915126232403</c:v>
                </c:pt>
                <c:pt idx="66">
                  <c:v>32.637352463324902</c:v>
                </c:pt>
                <c:pt idx="67">
                  <c:v>74.487479625904427</c:v>
                </c:pt>
                <c:pt idx="68">
                  <c:v>96.568345911619289</c:v>
                </c:pt>
                <c:pt idx="69">
                  <c:v>60.406404263520926</c:v>
                </c:pt>
                <c:pt idx="70">
                  <c:v>23.660622030510336</c:v>
                </c:pt>
                <c:pt idx="71">
                  <c:v>173.75622778562547</c:v>
                </c:pt>
                <c:pt idx="72">
                  <c:v>62.3010946525851</c:v>
                </c:pt>
                <c:pt idx="73">
                  <c:v>68.635291644195007</c:v>
                </c:pt>
                <c:pt idx="74">
                  <c:v>43.874477580850098</c:v>
                </c:pt>
                <c:pt idx="75">
                  <c:v>95.30675532413585</c:v>
                </c:pt>
                <c:pt idx="76">
                  <c:v>105.25450978862369</c:v>
                </c:pt>
                <c:pt idx="77">
                  <c:v>85.385163869719122</c:v>
                </c:pt>
                <c:pt idx="78">
                  <c:v>99.842032223770914</c:v>
                </c:pt>
                <c:pt idx="79">
                  <c:v>54.082991036736345</c:v>
                </c:pt>
                <c:pt idx="80">
                  <c:v>142.60845799769925</c:v>
                </c:pt>
                <c:pt idx="81">
                  <c:v>26.379769834814329</c:v>
                </c:pt>
                <c:pt idx="82">
                  <c:v>26.051509320884495</c:v>
                </c:pt>
                <c:pt idx="83">
                  <c:v>15.786383542439696</c:v>
                </c:pt>
                <c:pt idx="84">
                  <c:v>25.164623468407349</c:v>
                </c:pt>
                <c:pt idx="85">
                  <c:v>33.999972186199642</c:v>
                </c:pt>
                <c:pt idx="86">
                  <c:v>31.786302120498974</c:v>
                </c:pt>
                <c:pt idx="87">
                  <c:v>29.17113568748173</c:v>
                </c:pt>
                <c:pt idx="88">
                  <c:v>57.588389575931295</c:v>
                </c:pt>
                <c:pt idx="89">
                  <c:v>24.151007755048933</c:v>
                </c:pt>
                <c:pt idx="90">
                  <c:v>78.125965746042851</c:v>
                </c:pt>
                <c:pt idx="91">
                  <c:v>38.011595784377356</c:v>
                </c:pt>
                <c:pt idx="92">
                  <c:v>83.303370436838776</c:v>
                </c:pt>
                <c:pt idx="93">
                  <c:v>23.903807707032005</c:v>
                </c:pt>
                <c:pt idx="94">
                  <c:v>23.255408202930685</c:v>
                </c:pt>
                <c:pt idx="95">
                  <c:v>25.603882482608231</c:v>
                </c:pt>
                <c:pt idx="96">
                  <c:v>27.573502695420579</c:v>
                </c:pt>
                <c:pt idx="97">
                  <c:v>24.26165672587803</c:v>
                </c:pt>
                <c:pt idx="98">
                  <c:v>31.020727894938116</c:v>
                </c:pt>
                <c:pt idx="99">
                  <c:v>26.051415123391791</c:v>
                </c:pt>
                <c:pt idx="100">
                  <c:v>35.050513260627376</c:v>
                </c:pt>
                <c:pt idx="101">
                  <c:v>30.913990093881491</c:v>
                </c:pt>
                <c:pt idx="102">
                  <c:v>29.18056178461789</c:v>
                </c:pt>
                <c:pt idx="103">
                  <c:v>15.758370125831068</c:v>
                </c:pt>
                <c:pt idx="104">
                  <c:v>37.505858654274697</c:v>
                </c:pt>
                <c:pt idx="105">
                  <c:v>21.466339318533116</c:v>
                </c:pt>
                <c:pt idx="106">
                  <c:v>24.380482218970581</c:v>
                </c:pt>
                <c:pt idx="107">
                  <c:v>27.88747557015547</c:v>
                </c:pt>
                <c:pt idx="108">
                  <c:v>42.748255818425996</c:v>
                </c:pt>
                <c:pt idx="109">
                  <c:v>36.866375657568625</c:v>
                </c:pt>
                <c:pt idx="110">
                  <c:v>43.687280797895433</c:v>
                </c:pt>
                <c:pt idx="111">
                  <c:v>24.288081896224931</c:v>
                </c:pt>
                <c:pt idx="112">
                  <c:v>13.372438731651854</c:v>
                </c:pt>
                <c:pt idx="113">
                  <c:v>13.363258817178306</c:v>
                </c:pt>
                <c:pt idx="114">
                  <c:v>14.773216937005326</c:v>
                </c:pt>
                <c:pt idx="115">
                  <c:v>11.048577669344848</c:v>
                </c:pt>
                <c:pt idx="116">
                  <c:v>13.329409075322975</c:v>
                </c:pt>
                <c:pt idx="117">
                  <c:v>18.280097205649831</c:v>
                </c:pt>
                <c:pt idx="118">
                  <c:v>16.934498805780329</c:v>
                </c:pt>
                <c:pt idx="119">
                  <c:v>16.429754168640891</c:v>
                </c:pt>
                <c:pt idx="120">
                  <c:v>19.661178372652731</c:v>
                </c:pt>
                <c:pt idx="121">
                  <c:v>11.452903907749441</c:v>
                </c:pt>
                <c:pt idx="122">
                  <c:v>18.324676650565589</c:v>
                </c:pt>
                <c:pt idx="123">
                  <c:v>11.887506611171156</c:v>
                </c:pt>
                <c:pt idx="124">
                  <c:v>18.238499112238912</c:v>
                </c:pt>
                <c:pt idx="125">
                  <c:v>15.054736995412338</c:v>
                </c:pt>
                <c:pt idx="126">
                  <c:v>17.727403218555093</c:v>
                </c:pt>
                <c:pt idx="127">
                  <c:v>22.86961697512864</c:v>
                </c:pt>
                <c:pt idx="128">
                  <c:v>21.134375688836453</c:v>
                </c:pt>
                <c:pt idx="129">
                  <c:v>18.473704722702188</c:v>
                </c:pt>
                <c:pt idx="130">
                  <c:v>19.05448043110761</c:v>
                </c:pt>
                <c:pt idx="131">
                  <c:v>19.433804842963212</c:v>
                </c:pt>
                <c:pt idx="132">
                  <c:v>18.153364668544331</c:v>
                </c:pt>
                <c:pt idx="133">
                  <c:v>18.132803236381307</c:v>
                </c:pt>
                <c:pt idx="134">
                  <c:v>17.635783020885309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D6-4266-95C0-C91828ED1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092992"/>
        <c:axId val="169099264"/>
      </c:scatterChart>
      <c:valAx>
        <c:axId val="169092992"/>
        <c:scaling>
          <c:orientation val="minMax"/>
          <c:max val="3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it-IT" b="1" dirty="0">
                    <a:solidFill>
                      <a:schemeClr val="tx1"/>
                    </a:solidFill>
                  </a:rPr>
                  <a:t>Imprese manifatturiere per 1000 ab.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25400">
            <a:solidFill>
              <a:schemeClr val="tx1">
                <a:lumMod val="50000"/>
                <a:lumOff val="50000"/>
              </a:schemeClr>
            </a:solidFill>
          </a:ln>
        </c:spPr>
        <c:crossAx val="169099264"/>
        <c:crossesAt val="60"/>
        <c:crossBetween val="midCat"/>
        <c:majorUnit val="3"/>
      </c:valAx>
      <c:valAx>
        <c:axId val="169099264"/>
        <c:scaling>
          <c:orientation val="minMax"/>
          <c:max val="18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Addetti manifatturieri per 1.000 ab.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low"/>
        <c:spPr>
          <a:ln w="25400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endParaRPr lang="it-IT"/>
          </a:p>
        </c:txPr>
        <c:crossAx val="169092992"/>
        <c:crossesAt val="6"/>
        <c:crossBetween val="midCat"/>
        <c:majorUnit val="2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EEE1-4325-9003-EF2B7F4F2C9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EE1-4325-9003-EF2B7F4F2C9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EEE1-4325-9003-EF2B7F4F2C9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EEE1-4325-9003-EF2B7F4F2C9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EEE1-4325-9003-EF2B7F4F2C91}"/>
              </c:ext>
            </c:extLst>
          </c:dPt>
          <c:cat>
            <c:strRef>
              <c:f>'tAssi occ'!$H$3:$H$50</c:f>
              <c:strCache>
                <c:ptCount val="48"/>
                <c:pt idx="0">
                  <c:v>Borgo San Lor.</c:v>
                </c:pt>
                <c:pt idx="1">
                  <c:v>Empoli</c:v>
                </c:pt>
                <c:pt idx="2">
                  <c:v>Orbetello</c:v>
                </c:pt>
                <c:pt idx="3">
                  <c:v>Poggibonsi</c:v>
                </c:pt>
                <c:pt idx="4">
                  <c:v>Montalcino</c:v>
                </c:pt>
                <c:pt idx="5">
                  <c:v>Manciano</c:v>
                </c:pt>
                <c:pt idx="6">
                  <c:v>San miniato</c:v>
                </c:pt>
                <c:pt idx="7">
                  <c:v>Bibbiena</c:v>
                </c:pt>
                <c:pt idx="8">
                  <c:v>Prato</c:v>
                </c:pt>
                <c:pt idx="9">
                  <c:v>Piancastagnaio</c:v>
                </c:pt>
                <c:pt idx="10">
                  <c:v>Castelfiorentino</c:v>
                </c:pt>
                <c:pt idx="11">
                  <c:v>Sansepolcro</c:v>
                </c:pt>
                <c:pt idx="12">
                  <c:v>Siena</c:v>
                </c:pt>
                <c:pt idx="13">
                  <c:v>Montevarchi</c:v>
                </c:pt>
                <c:pt idx="14">
                  <c:v>Arezzo</c:v>
                </c:pt>
                <c:pt idx="15">
                  <c:v>Grosseto</c:v>
                </c:pt>
                <c:pt idx="16">
                  <c:v>Cortona</c:v>
                </c:pt>
                <c:pt idx="17">
                  <c:v>Pontedera</c:v>
                </c:pt>
                <c:pt idx="18">
                  <c:v>Castagneto C.</c:v>
                </c:pt>
                <c:pt idx="19">
                  <c:v>Firenze</c:v>
                </c:pt>
                <c:pt idx="20">
                  <c:v>Sinalunga</c:v>
                </c:pt>
                <c:pt idx="21">
                  <c:v>Montepulciano</c:v>
                </c:pt>
                <c:pt idx="22">
                  <c:v>Volterra</c:v>
                </c:pt>
                <c:pt idx="23">
                  <c:v>Pisa</c:v>
                </c:pt>
                <c:pt idx="24">
                  <c:v>Montecatini</c:v>
                </c:pt>
                <c:pt idx="25">
                  <c:v>Pistoia</c:v>
                </c:pt>
                <c:pt idx="26">
                  <c:v>Barga</c:v>
                </c:pt>
                <c:pt idx="27">
                  <c:v>Firenzuola</c:v>
                </c:pt>
                <c:pt idx="28">
                  <c:v>Rosignano M.</c:v>
                </c:pt>
                <c:pt idx="29">
                  <c:v>Livorno</c:v>
                </c:pt>
                <c:pt idx="30">
                  <c:v>Carrara</c:v>
                </c:pt>
                <c:pt idx="31">
                  <c:v>Chiusi</c:v>
                </c:pt>
                <c:pt idx="32">
                  <c:v>Pitigliano</c:v>
                </c:pt>
                <c:pt idx="33">
                  <c:v>Portoferraio</c:v>
                </c:pt>
                <c:pt idx="34">
                  <c:v>Cecina</c:v>
                </c:pt>
                <c:pt idx="35">
                  <c:v>Castel del piano</c:v>
                </c:pt>
                <c:pt idx="36">
                  <c:v>Viareggio</c:v>
                </c:pt>
                <c:pt idx="37">
                  <c:v>Lucca</c:v>
                </c:pt>
                <c:pt idx="38">
                  <c:v>Castelnuovo di G.</c:v>
                </c:pt>
                <c:pt idx="39">
                  <c:v>Massa</c:v>
                </c:pt>
                <c:pt idx="40">
                  <c:v>Piombino</c:v>
                </c:pt>
                <c:pt idx="41">
                  <c:v>Marciana M.</c:v>
                </c:pt>
                <c:pt idx="42">
                  <c:v>Pietrasanta</c:v>
                </c:pt>
                <c:pt idx="43">
                  <c:v>Follonica</c:v>
                </c:pt>
                <c:pt idx="44">
                  <c:v>Pomarance</c:v>
                </c:pt>
                <c:pt idx="45">
                  <c:v>San Marcello Pist.</c:v>
                </c:pt>
                <c:pt idx="46">
                  <c:v>Pontremoli</c:v>
                </c:pt>
                <c:pt idx="47">
                  <c:v>Monte Argent.</c:v>
                </c:pt>
              </c:strCache>
            </c:strRef>
          </c:cat>
          <c:val>
            <c:numRef>
              <c:f>'tAssi occ'!$G$3:$G$50</c:f>
              <c:numCache>
                <c:formatCode>#,##0.0_-</c:formatCode>
                <c:ptCount val="48"/>
                <c:pt idx="0">
                  <c:v>52.549367558755975</c:v>
                </c:pt>
                <c:pt idx="1">
                  <c:v>52.413596115395421</c:v>
                </c:pt>
                <c:pt idx="2">
                  <c:v>52.180489034534908</c:v>
                </c:pt>
                <c:pt idx="3">
                  <c:v>52.022966621050763</c:v>
                </c:pt>
                <c:pt idx="4">
                  <c:v>51.927258351452856</c:v>
                </c:pt>
                <c:pt idx="5">
                  <c:v>51.672263263935527</c:v>
                </c:pt>
                <c:pt idx="6">
                  <c:v>51.600904465799744</c:v>
                </c:pt>
                <c:pt idx="7">
                  <c:v>50.837301201696974</c:v>
                </c:pt>
                <c:pt idx="8">
                  <c:v>50.478212042305046</c:v>
                </c:pt>
                <c:pt idx="9">
                  <c:v>50.414566737115905</c:v>
                </c:pt>
                <c:pt idx="10">
                  <c:v>50.308972563236104</c:v>
                </c:pt>
                <c:pt idx="11">
                  <c:v>50.279283719401995</c:v>
                </c:pt>
                <c:pt idx="12">
                  <c:v>50.093075958075588</c:v>
                </c:pt>
                <c:pt idx="13">
                  <c:v>49.812868495257227</c:v>
                </c:pt>
                <c:pt idx="14">
                  <c:v>49.812369579321974</c:v>
                </c:pt>
                <c:pt idx="15">
                  <c:v>49.730729478322345</c:v>
                </c:pt>
                <c:pt idx="16">
                  <c:v>49.540817947821665</c:v>
                </c:pt>
                <c:pt idx="17">
                  <c:v>49.398371780103211</c:v>
                </c:pt>
                <c:pt idx="18">
                  <c:v>49.334612156815737</c:v>
                </c:pt>
                <c:pt idx="19">
                  <c:v>49.0604505868383</c:v>
                </c:pt>
                <c:pt idx="20">
                  <c:v>49.010175763182225</c:v>
                </c:pt>
                <c:pt idx="21">
                  <c:v>48.994034149351982</c:v>
                </c:pt>
                <c:pt idx="22">
                  <c:v>48.969023632426314</c:v>
                </c:pt>
                <c:pt idx="23">
                  <c:v>48.887911107254901</c:v>
                </c:pt>
                <c:pt idx="24">
                  <c:v>48.358083731856418</c:v>
                </c:pt>
                <c:pt idx="25">
                  <c:v>48.291051115217194</c:v>
                </c:pt>
                <c:pt idx="26">
                  <c:v>47.779577512316934</c:v>
                </c:pt>
                <c:pt idx="27">
                  <c:v>47.744510978043913</c:v>
                </c:pt>
                <c:pt idx="28">
                  <c:v>47.610133935775579</c:v>
                </c:pt>
                <c:pt idx="29">
                  <c:v>47.386965311427005</c:v>
                </c:pt>
                <c:pt idx="30">
                  <c:v>47.244334107471943</c:v>
                </c:pt>
                <c:pt idx="31">
                  <c:v>47.000468676769245</c:v>
                </c:pt>
                <c:pt idx="32">
                  <c:v>46.933716075156575</c:v>
                </c:pt>
                <c:pt idx="33">
                  <c:v>46.83310785881195</c:v>
                </c:pt>
                <c:pt idx="34">
                  <c:v>46.727740670384215</c:v>
                </c:pt>
                <c:pt idx="35">
                  <c:v>46.66444296197465</c:v>
                </c:pt>
                <c:pt idx="36">
                  <c:v>46.656975326107307</c:v>
                </c:pt>
                <c:pt idx="37">
                  <c:v>46.622694885254838</c:v>
                </c:pt>
                <c:pt idx="38">
                  <c:v>45.689266950212286</c:v>
                </c:pt>
                <c:pt idx="39">
                  <c:v>45.321603857524174</c:v>
                </c:pt>
                <c:pt idx="40">
                  <c:v>44.64627914404344</c:v>
                </c:pt>
                <c:pt idx="41">
                  <c:v>44.402277039848194</c:v>
                </c:pt>
                <c:pt idx="42">
                  <c:v>43.981813831060045</c:v>
                </c:pt>
                <c:pt idx="43">
                  <c:v>43.662453023573633</c:v>
                </c:pt>
                <c:pt idx="44">
                  <c:v>43.609279053900345</c:v>
                </c:pt>
                <c:pt idx="45">
                  <c:v>43.030169566174862</c:v>
                </c:pt>
                <c:pt idx="46">
                  <c:v>42.145308924485448</c:v>
                </c:pt>
                <c:pt idx="47">
                  <c:v>42.012075718015666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E1-4325-9003-EF2B7F4F2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69144320"/>
        <c:axId val="169145856"/>
      </c:barChart>
      <c:catAx>
        <c:axId val="169144320"/>
        <c:scaling>
          <c:orientation val="minMax"/>
        </c:scaling>
        <c:delete val="0"/>
        <c:axPos val="b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169145856"/>
        <c:crosses val="autoZero"/>
        <c:auto val="1"/>
        <c:lblAlgn val="ctr"/>
        <c:lblOffset val="100"/>
        <c:noMultiLvlLbl val="0"/>
      </c:catAx>
      <c:valAx>
        <c:axId val="169145856"/>
        <c:scaling>
          <c:orientation val="minMax"/>
          <c:min val="35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169144320"/>
        <c:crosses val="autoZero"/>
        <c:crossBetween val="between"/>
      </c:valAx>
      <c:spPr>
        <a:solidFill>
          <a:schemeClr val="bg2">
            <a:alpha val="30000"/>
          </a:schemeClr>
        </a:solidFill>
        <a:ln w="3175">
          <a:solidFill>
            <a:schemeClr val="accent3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91FBE-B146-4844-9042-F31943120BC8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478FA-F0A8-488A-A12A-C828264FB1B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Specializzazione: (Addetti </a:t>
            </a:r>
            <a:r>
              <a:rPr lang="it-IT" dirty="0" err="1"/>
              <a:t>dip</a:t>
            </a:r>
            <a:r>
              <a:rPr lang="it-IT" dirty="0"/>
              <a:t>.</a:t>
            </a:r>
            <a:r>
              <a:rPr lang="it-IT" baseline="0" dirty="0"/>
              <a:t> </a:t>
            </a:r>
            <a:r>
              <a:rPr lang="it-IT" dirty="0"/>
              <a:t>Settore Arezzo/ Addetti </a:t>
            </a:r>
            <a:r>
              <a:rPr lang="it-IT" dirty="0" err="1"/>
              <a:t>dip</a:t>
            </a:r>
            <a:r>
              <a:rPr lang="it-IT" dirty="0"/>
              <a:t>. totali  Arezzo)/(Addetti </a:t>
            </a:r>
            <a:r>
              <a:rPr lang="it-IT" dirty="0" err="1"/>
              <a:t>dip</a:t>
            </a:r>
            <a:r>
              <a:rPr lang="it-IT" dirty="0"/>
              <a:t>.</a:t>
            </a:r>
            <a:r>
              <a:rPr lang="it-IT" baseline="0" dirty="0"/>
              <a:t> </a:t>
            </a:r>
            <a:r>
              <a:rPr lang="it-IT" dirty="0"/>
              <a:t>Settore Toscana/ Addetti </a:t>
            </a:r>
            <a:r>
              <a:rPr lang="it-IT" dirty="0" err="1"/>
              <a:t>dip</a:t>
            </a:r>
            <a:r>
              <a:rPr lang="it-IT" dirty="0"/>
              <a:t>. totali  Toscana)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Avviamenti 2017-2019 per settore e caratteristiche</a:t>
            </a:r>
            <a:r>
              <a:rPr lang="it-IT" sz="180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 l’esigenza di una offerta formativa di livello vocazionale ad esempio </a:t>
            </a:r>
            <a:r>
              <a:rPr lang="it-IT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iefp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elevare una domanda di lavoro nell’agricoltura e nelle professioni non qualificate</a:t>
            </a:r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prima analisi del fabbisogno a livello locale si basa sull’aggregazione delle figure professionali per livello di qualificazione, evidenziando un gap nella domanda di professioni ad elevata qualificazione nell’area aretina, rispetto alla Toscana. Infatti, nella provincia</a:t>
            </a:r>
            <a:r>
              <a:rPr lang="it-IT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Arezzo 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solo il 18% delle unità lavorative standard attivate sono ad elevata qualificazione, contro il 21% della Toscana; il gap si amplia nel caso degli avviamenti relativi agli under35, per i quali le opportunità ad elevata qualificazione sono ben 9 punti percentuali meno incidenti rispetto alla media regionale (20% vs 29%). L’area si contraddistingue quindi per un elevato fabbisogno di professioni non qualificate, che assorbono il 27% delle unità lavorative standard avviate (21% nel caso degli under 35), contro il 22% (13% per i giovani) della media regionale. 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L’aggregazione è quella proposta dall’OCSE: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Professioni ad elevata qualificazione (</a:t>
            </a:r>
            <a:r>
              <a:rPr lang="it-IT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high-skilled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comprendente gli Imprenditori e dirigenti, le Professioni intellettuali e scientifiche e le Professioni tecniche, che richiederebbe un istruzione di tipo terziario;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Professioni a media qualificazione (</a:t>
            </a:r>
            <a:r>
              <a:rPr lang="it-IT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medium-skilled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comprendente le Professioni impiegatizie, le Professioni qualificate nei servizi, gli Artigiani, operai e agricoltori e i Conduttori di impianti, che richiederebbe un istruzione di tipo secondario;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Professioni non qualificate (</a:t>
            </a:r>
            <a:r>
              <a:rPr lang="it-IT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low-skilled</a:t>
            </a:r>
            <a:r>
              <a: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costituita dalle professioni elementari che non richiedono alcun titolo di studio.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88D70-157C-45E9-B3CF-F2114C4C3C2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Media triennale di</a:t>
            </a:r>
            <a:r>
              <a:rPr lang="it-IT" baseline="0" dirty="0"/>
              <a:t> avviamenti, teste e unità di lavoro (12 mesi) relativamente alle professioni con specializzazione &gt;110, rispetto alla Toscana, ordinate per la maggior specializzazione. La quota percentuale è rispetto al totale della provincia di Arezzo.</a:t>
            </a:r>
          </a:p>
          <a:p>
            <a:r>
              <a:rPr lang="it-IT" baseline="0" dirty="0"/>
              <a:t>Possono essere divise in 4 gruppi: richieste dalla manifattura (azzurro scuro), richieste dai servizi alle imprese e dalla manifattura (azzurro chiaro), richieste dai settori socio-sanitari (rosa), richieste dall’agricoltura (verde).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Specializzazione: (Addetti </a:t>
            </a:r>
            <a:r>
              <a:rPr lang="it-IT" dirty="0" err="1"/>
              <a:t>dip</a:t>
            </a:r>
            <a:r>
              <a:rPr lang="it-IT" dirty="0"/>
              <a:t>.</a:t>
            </a:r>
            <a:r>
              <a:rPr lang="it-IT" baseline="0" dirty="0"/>
              <a:t> </a:t>
            </a:r>
            <a:r>
              <a:rPr lang="it-IT" dirty="0"/>
              <a:t>Settore Arezzo/ Addetti </a:t>
            </a:r>
            <a:r>
              <a:rPr lang="it-IT" dirty="0" err="1"/>
              <a:t>dip</a:t>
            </a:r>
            <a:r>
              <a:rPr lang="it-IT" dirty="0"/>
              <a:t>. totali  Arezzo)/(Addetti </a:t>
            </a:r>
            <a:r>
              <a:rPr lang="it-IT" dirty="0" err="1"/>
              <a:t>dip</a:t>
            </a:r>
            <a:r>
              <a:rPr lang="it-IT" dirty="0"/>
              <a:t>.</a:t>
            </a:r>
            <a:r>
              <a:rPr lang="it-IT" baseline="0" dirty="0"/>
              <a:t> </a:t>
            </a:r>
            <a:r>
              <a:rPr lang="it-IT" dirty="0"/>
              <a:t>Settore Toscana/ Addetti </a:t>
            </a:r>
            <a:r>
              <a:rPr lang="it-IT" dirty="0" err="1"/>
              <a:t>dip</a:t>
            </a:r>
            <a:r>
              <a:rPr lang="it-IT" dirty="0"/>
              <a:t>. totali  Toscana)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B261F-20A3-4780-9751-0E73801D61F9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67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6F7DB-3338-419C-96B2-478F3879A26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78FA-F0A8-488A-A12A-C828264FB1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6D26-EE60-4E08-8995-46D22B646FC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5" name="Immagine 4" descr="Irpet_marchio_compatt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16416" y="4731990"/>
            <a:ext cx="720000" cy="30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03F4-6C59-4C1E-A7A8-2785EB57A60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528C-AA6B-4940-B027-B5019C852B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E7C8D89-2989-42FB-B302-B2DC39138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5508" y="2067793"/>
            <a:ext cx="5478620" cy="2016125"/>
          </a:xfrm>
        </p:spPr>
        <p:txBody>
          <a:bodyPr anchor="ctr" anchorCtr="0">
            <a:noAutofit/>
          </a:bodyPr>
          <a:lstStyle/>
          <a:p>
            <a: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provincia di Arezzo: </a:t>
            </a:r>
            <a:b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dati ed evidenze a supporto dell'orientamento</a:t>
            </a:r>
          </a:p>
        </p:txBody>
      </p:sp>
      <p:pic>
        <p:nvPicPr>
          <p:cNvPr id="44044" name="Picture 12" descr="Arezzo | Visit Tusc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27534"/>
            <a:ext cx="3275856" cy="4032448"/>
          </a:xfrm>
          <a:prstGeom prst="rect">
            <a:avLst/>
          </a:prstGeom>
          <a:noFill/>
        </p:spPr>
      </p:pic>
      <p:sp>
        <p:nvSpPr>
          <p:cNvPr id="44046" name="AutoShape 14" descr="Confindustria Toscana Sud - Hom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48" name="AutoShape 16" descr="Confindustria Toscana Sud - Hom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50" name="AutoShape 18" descr="logo-Confindus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Irpet_marchio_comp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9502"/>
            <a:ext cx="3096000" cy="679003"/>
          </a:xfrm>
          <a:prstGeom prst="rect">
            <a:avLst/>
          </a:prstGeom>
        </p:spPr>
      </p:pic>
      <p:sp>
        <p:nvSpPr>
          <p:cNvPr id="34818" name="AutoShape 2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0" name="AutoShape 4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2" name="AutoShape 6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4824" name="Picture 8" descr="Rinnovati i vertici delle sezioni di Confindustria Toscana Sud - Il  Cittadino 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2749"/>
            <a:ext cx="1944016" cy="126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5"/>
          <p:cNvSpPr txBox="1">
            <a:spLocks/>
          </p:cNvSpPr>
          <p:nvPr/>
        </p:nvSpPr>
        <p:spPr>
          <a:xfrm>
            <a:off x="107504" y="87475"/>
            <a:ext cx="8892480" cy="5400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(stime IRPET 2019)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1250" t="17378" r="35547" b="7622"/>
          <a:stretch>
            <a:fillRect/>
          </a:stretch>
        </p:blipFill>
        <p:spPr bwMode="auto">
          <a:xfrm>
            <a:off x="395535" y="990862"/>
            <a:ext cx="3528000" cy="366912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1850" t="15301" r="35018" b="11285"/>
          <a:stretch>
            <a:fillRect/>
          </a:stretch>
        </p:blipFill>
        <p:spPr bwMode="auto">
          <a:xfrm>
            <a:off x="5184448" y="990120"/>
            <a:ext cx="3420000" cy="370289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CasellaDiTesto 8"/>
          <p:cNvSpPr txBox="1"/>
          <p:nvPr/>
        </p:nvSpPr>
        <p:spPr>
          <a:xfrm>
            <a:off x="1518248" y="699542"/>
            <a:ext cx="1343025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Agricoltura</a:t>
            </a:r>
          </a:p>
        </p:txBody>
      </p:sp>
      <p:sp>
        <p:nvSpPr>
          <p:cNvPr id="9" name="CasellaDiTesto 9"/>
          <p:cNvSpPr txBox="1"/>
          <p:nvPr/>
        </p:nvSpPr>
        <p:spPr>
          <a:xfrm>
            <a:off x="6156176" y="699542"/>
            <a:ext cx="1512168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Calibri" pitchFamily="34" charset="0"/>
                <a:cs typeface="Calibri" pitchFamily="34" charset="0"/>
              </a:rPr>
              <a:t>Alimentare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84375" t="43191" r="6485" b="50813"/>
          <a:stretch>
            <a:fillRect/>
          </a:stretch>
        </p:blipFill>
        <p:spPr bwMode="auto">
          <a:xfrm>
            <a:off x="3635896" y="3795886"/>
            <a:ext cx="1512168" cy="762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5"/>
          <p:cNvSpPr txBox="1">
            <a:spLocks/>
          </p:cNvSpPr>
          <p:nvPr/>
        </p:nvSpPr>
        <p:spPr>
          <a:xfrm>
            <a:off x="251520" y="87475"/>
            <a:ext cx="889248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endParaRPr lang="it-IT" altLang="it-IT" sz="1900" b="1" dirty="0">
              <a:solidFill>
                <a:schemeClr val="tx2">
                  <a:lumMod val="50000"/>
                </a:schemeClr>
              </a:solidFill>
              <a:ea typeface="+mj-ea"/>
              <a:cs typeface="Tahoma" pitchFamily="34" charset="0"/>
            </a:endParaRPr>
          </a:p>
        </p:txBody>
      </p:sp>
      <p:sp>
        <p:nvSpPr>
          <p:cNvPr id="3" name="Titolo 15"/>
          <p:cNvSpPr txBox="1">
            <a:spLocks/>
          </p:cNvSpPr>
          <p:nvPr/>
        </p:nvSpPr>
        <p:spPr>
          <a:xfrm>
            <a:off x="107504" y="123478"/>
            <a:ext cx="889248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(stime IRPET 2019)</a:t>
            </a:r>
          </a:p>
        </p:txBody>
      </p:sp>
      <p:sp>
        <p:nvSpPr>
          <p:cNvPr id="6" name="CasellaDiTesto 10"/>
          <p:cNvSpPr txBox="1"/>
          <p:nvPr/>
        </p:nvSpPr>
        <p:spPr>
          <a:xfrm>
            <a:off x="1547664" y="673249"/>
            <a:ext cx="1351491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Calibri" pitchFamily="34" charset="0"/>
                <a:cs typeface="Calibri" pitchFamily="34" charset="0"/>
              </a:rPr>
              <a:t>Pelletteria</a:t>
            </a:r>
          </a:p>
        </p:txBody>
      </p:sp>
      <p:sp>
        <p:nvSpPr>
          <p:cNvPr id="7" name="CasellaDiTesto 15"/>
          <p:cNvSpPr txBox="1"/>
          <p:nvPr/>
        </p:nvSpPr>
        <p:spPr>
          <a:xfrm>
            <a:off x="6312619" y="673249"/>
            <a:ext cx="1355725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Calibri" pitchFamily="34" charset="0"/>
                <a:cs typeface="Calibri" pitchFamily="34" charset="0"/>
              </a:rPr>
              <a:t>Calzature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7574"/>
            <a:ext cx="3384000" cy="36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448" y="987574"/>
            <a:ext cx="3312000" cy="36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84375" t="43191" r="6485" b="50813"/>
          <a:stretch>
            <a:fillRect/>
          </a:stretch>
        </p:blipFill>
        <p:spPr bwMode="auto">
          <a:xfrm>
            <a:off x="3635896" y="3795886"/>
            <a:ext cx="1512168" cy="762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123478"/>
            <a:ext cx="9144000" cy="4206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(stime IRPET  2019)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11460" t="16601" r="35669" b="7678"/>
          <a:stretch>
            <a:fillRect/>
          </a:stretch>
        </p:blipFill>
        <p:spPr bwMode="auto">
          <a:xfrm>
            <a:off x="683568" y="1059582"/>
            <a:ext cx="3132000" cy="345303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CasellaDiTesto 24"/>
          <p:cNvSpPr txBox="1"/>
          <p:nvPr/>
        </p:nvSpPr>
        <p:spPr>
          <a:xfrm>
            <a:off x="1619672" y="703181"/>
            <a:ext cx="1343025" cy="3333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/>
              <a:t>Oreficeria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E972C7D-3E80-4793-12F6-91C044D1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158" t="15754" r="34627" b="8017"/>
          <a:stretch>
            <a:fillRect/>
          </a:stretch>
        </p:blipFill>
        <p:spPr bwMode="auto">
          <a:xfrm>
            <a:off x="5357604" y="987574"/>
            <a:ext cx="3329196" cy="35112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1" name="CasellaDiTesto 18">
            <a:extLst>
              <a:ext uri="{FF2B5EF4-FFF2-40B4-BE49-F238E27FC236}">
                <a16:creationId xmlns:a16="http://schemas.microsoft.com/office/drawing/2014/main" id="{A1020E3C-FC36-117A-7FA0-4BDEB0584FAE}"/>
              </a:ext>
            </a:extLst>
          </p:cNvPr>
          <p:cNvSpPr txBox="1"/>
          <p:nvPr/>
        </p:nvSpPr>
        <p:spPr>
          <a:xfrm>
            <a:off x="6156176" y="699542"/>
            <a:ext cx="1944216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/>
              <a:t>Legno, mobili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84375" t="43191" r="6485" b="50813"/>
          <a:stretch>
            <a:fillRect/>
          </a:stretch>
        </p:blipFill>
        <p:spPr bwMode="auto">
          <a:xfrm>
            <a:off x="3635896" y="3795886"/>
            <a:ext cx="1512168" cy="762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50800"/>
            <a:ext cx="9144000" cy="576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Specializzazioni produttive (stime IRPET  2019)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11460" t="17109" r="34757" b="8356"/>
          <a:stretch>
            <a:fillRect/>
          </a:stretch>
        </p:blipFill>
        <p:spPr bwMode="auto">
          <a:xfrm>
            <a:off x="647912" y="1296622"/>
            <a:ext cx="3132000" cy="33117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CasellaDiTesto 21"/>
          <p:cNvSpPr txBox="1"/>
          <p:nvPr/>
        </p:nvSpPr>
        <p:spPr>
          <a:xfrm>
            <a:off x="899592" y="699542"/>
            <a:ext cx="2880320" cy="36004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Lavorazione dei metalli e  </a:t>
            </a:r>
          </a:p>
          <a:p>
            <a:pPr algn="ctr"/>
            <a:r>
              <a:rPr lang="it-IT" sz="1800" b="1" dirty="0">
                <a:latin typeface="+mj-lt"/>
              </a:rPr>
              <a:t>produzione di macchinari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4F1189D-C472-BA6D-6FC9-6970F4AC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480" y="1203598"/>
            <a:ext cx="3204000" cy="3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24">
            <a:extLst>
              <a:ext uri="{FF2B5EF4-FFF2-40B4-BE49-F238E27FC236}">
                <a16:creationId xmlns:a16="http://schemas.microsoft.com/office/drawing/2014/main" id="{880642D9-D29F-6A51-0DB2-0542C2317787}"/>
              </a:ext>
            </a:extLst>
          </p:cNvPr>
          <p:cNvSpPr txBox="1"/>
          <p:nvPr/>
        </p:nvSpPr>
        <p:spPr>
          <a:xfrm>
            <a:off x="6588224" y="752500"/>
            <a:ext cx="1343025" cy="3333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ICT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84375" t="43191" r="6485" b="50813"/>
          <a:stretch>
            <a:fillRect/>
          </a:stretch>
        </p:blipFill>
        <p:spPr bwMode="auto">
          <a:xfrm>
            <a:off x="3635896" y="3795886"/>
            <a:ext cx="1512168" cy="762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258714" y="1707654"/>
            <a:ext cx="6697662" cy="18732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orbel" pitchFamily="34" charset="0"/>
              </a:rPr>
              <a:t>La domanda di lavoro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7825" y="123478"/>
            <a:ext cx="8856663" cy="493712"/>
          </a:xfrm>
        </p:spPr>
        <p:txBody>
          <a:bodyPr>
            <a:noAutofit/>
          </a:bodyPr>
          <a:lstStyle/>
          <a:p>
            <a:r>
              <a:rPr lang="it-IT" sz="2800" b="1" dirty="0"/>
              <a:t>La composizione settoriale della domanda di lavoro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611561" y="773787"/>
          <a:ext cx="7992887" cy="3670171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03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1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/>
                        <a:t> 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/>
                        <a:t>% Avviamenti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/>
                        <a:t>% Avviamenti in  professioni elevate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/>
                        <a:t>% Contratti a tempo indeterminato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/>
                        <a:t>%  Avviamenti di laureati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Agricoltura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Estrattive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9%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/>
                        <a:t>Made</a:t>
                      </a:r>
                      <a:r>
                        <a:rPr lang="it-IT" sz="1400" u="none" strike="noStrike" dirty="0"/>
                        <a:t> in </a:t>
                      </a:r>
                      <a:r>
                        <a:rPr lang="it-IT" sz="1400" u="none" strike="noStrike" dirty="0" err="1"/>
                        <a:t>italy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/>
                        <a:t>5%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/>
                        <a:t>3%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Metalmeccanico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Altre industrie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/>
                        <a:t>17%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Utilities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Costruzioni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/>
                        <a:t>29%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Commercio</a:t>
                      </a:r>
                      <a:r>
                        <a:rPr lang="it-IT" sz="1400" u="none" strike="noStrike" baseline="0" dirty="0"/>
                        <a:t> e</a:t>
                      </a:r>
                      <a:r>
                        <a:rPr lang="it-IT" sz="1400" u="none" strike="noStrike" dirty="0"/>
                        <a:t> tempo libero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13%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Ingrosso e logistica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Servizi finanziari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29%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39%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Terziario avanzato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Servizi alla persona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44%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Altri servizi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3%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13%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/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100%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10%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54446"/>
            <a:ext cx="9144000" cy="573088"/>
          </a:xfrm>
        </p:spPr>
        <p:txBody>
          <a:bodyPr>
            <a:noAutofit/>
          </a:bodyPr>
          <a:lstStyle/>
          <a:p>
            <a:r>
              <a:rPr lang="it-IT" sz="2800" b="1" dirty="0"/>
              <a:t>La domanda di lavoro per livelli di qualificazione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539552" y="4084166"/>
            <a:ext cx="8229600" cy="4318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it-IT" sz="1400" b="1" dirty="0">
                <a:latin typeface="+mj-lt"/>
                <a:ea typeface="Calibri"/>
                <a:cs typeface="Times New Roman"/>
              </a:rPr>
              <a:t>UNITÀ LAVORATIVE STANDARD AVVIATE PER LIVELLO </a:t>
            </a:r>
            <a:r>
              <a:rPr lang="it-IT" sz="1400" b="1" dirty="0" err="1">
                <a:latin typeface="+mj-lt"/>
                <a:ea typeface="Calibri"/>
                <a:cs typeface="Times New Roman"/>
              </a:rPr>
              <a:t>DI</a:t>
            </a:r>
            <a:r>
              <a:rPr lang="it-IT" sz="1400" b="1" dirty="0">
                <a:latin typeface="+mj-lt"/>
                <a:ea typeface="Calibri"/>
                <a:cs typeface="Times New Roman"/>
              </a:rPr>
              <a:t> QUALIFICAZIONE. 2017-2019</a:t>
            </a:r>
          </a:p>
          <a:p>
            <a:endParaRPr lang="it-IT" sz="2400" b="1" dirty="0">
              <a:latin typeface="+mj-lt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83568" y="699540"/>
          <a:ext cx="7848872" cy="309333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91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6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 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/>
                        <a:t>AREZZO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/>
                        <a:t>TOSCANA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51">
                <a:tc v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</a:rPr>
                        <a:t> Under 35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</a:rPr>
                        <a:t> Totale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</a:rPr>
                        <a:t> Under 35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</a:rPr>
                        <a:t> Totale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0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/>
                        <a:t>Professioni a elevata qualificazione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18%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29%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21%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0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/>
                        <a:t>Professioni a media qualificazione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59%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55%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/>
                        <a:t>58%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57%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5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/>
                        <a:t>Professioni non qualificate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21%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27%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13%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22%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35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/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100%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100%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100%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/>
                        <a:t>100%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07504" y="72355"/>
            <a:ext cx="8929687" cy="411163"/>
          </a:xfrm>
        </p:spPr>
        <p:txBody>
          <a:bodyPr>
            <a:noAutofit/>
          </a:bodyPr>
          <a:lstStyle/>
          <a:p>
            <a:r>
              <a:rPr lang="it-IT" sz="2400" b="1" dirty="0"/>
              <a:t>Le figure professionali in cui il territorio è specializzato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555526"/>
          <a:ext cx="8712968" cy="430020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05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283">
                <a:tc>
                  <a:txBody>
                    <a:bodyPr/>
                    <a:lstStyle/>
                    <a:p>
                      <a:pPr algn="l" fontAlgn="b"/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50" u="none" strike="noStrike" dirty="0"/>
                        <a:t>Avviamenti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50" u="none" strike="noStrike" dirty="0"/>
                        <a:t>Lavoratori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50" u="none" strike="noStrike" dirty="0"/>
                        <a:t>Unità di lavoro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50" u="none" strike="noStrike" dirty="0"/>
                        <a:t>Quota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50" u="none" strike="noStrike" dirty="0"/>
                        <a:t>Specializza-zione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623" marR="5623" marT="5623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Artigiani ed operai specializzati della meccanica di precisione su metalli e simili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1,831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1,388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1,114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4%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839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5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Operai dei rivestimenti metallici, della galvanoplastica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498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425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290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604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5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Operai addetti all'assemblaggio di prodotti industriali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561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461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316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312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Personale non qualificato nell'agricoltura e nella manutenzione del verde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8,307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4,723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3,347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13%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235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35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Fabbri ferrai costruttori di utensili ed assimilati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360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318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206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174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Fonditori, saldatori, lattonieri, calderai, montatori di carpenteria metallica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671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536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330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142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Artigiani e operai specializzati dell’installazione e manutenzione di attrezzature </a:t>
                      </a:r>
                      <a:r>
                        <a:rPr lang="it-IT" sz="1200" u="none" strike="noStrike" dirty="0" err="1"/>
                        <a:t>elettr</a:t>
                      </a:r>
                      <a:r>
                        <a:rPr lang="it-IT" sz="1200" u="none" strike="noStrike" dirty="0"/>
                        <a:t>. e</a:t>
                      </a:r>
                      <a:r>
                        <a:rPr lang="it-IT" sz="1200" u="none" strike="noStrike" baseline="0" dirty="0"/>
                        <a:t> </a:t>
                      </a:r>
                      <a:r>
                        <a:rPr lang="it-IT" sz="1200" u="none" strike="noStrike" dirty="0" err="1"/>
                        <a:t>elettron</a:t>
                      </a:r>
                      <a:r>
                        <a:rPr lang="it-IT" sz="1200" u="none" strike="noStrike" dirty="0"/>
                        <a:t>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468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399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234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136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35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Tecnici dei servizi sociali (assistenti sociali, addetti infanzia)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221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176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132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132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Tecnici in campo ingegneristico (disegnatori industriali, tecnici meccanici,</a:t>
                      </a:r>
                      <a:r>
                        <a:rPr lang="it-IT" sz="1200" u="none" strike="noStrike" baseline="0" dirty="0"/>
                        <a:t> </a:t>
                      </a:r>
                      <a:r>
                        <a:rPr lang="it-IT" sz="1200" u="none" strike="noStrike" dirty="0"/>
                        <a:t>geometri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266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239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193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129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Tecnici informatici, telematici e delle telecomunicazioni (programmatori informatici)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288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233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166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126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Professioni qualificate nei servizi personali ed assimilati (assistenti familiari)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3,155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2,272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1,774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121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35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Personale non qualificato nella manifattura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1,749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1,087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284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112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28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/>
                        <a:t>Tecnici della salute (Infermieri, educatori professionali, assistenti sanitari,  altri tecnici)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770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579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416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2%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   111  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623" marR="5623" marT="562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187624" y="1563638"/>
            <a:ext cx="6697662" cy="18732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orbel" pitchFamily="34" charset="0"/>
              </a:rPr>
              <a:t>L’ offerta formativa</a:t>
            </a:r>
            <a:endParaRPr lang="it-IT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b="9772"/>
          <a:stretch>
            <a:fillRect/>
          </a:stretch>
        </p:blipFill>
        <p:spPr bwMode="auto">
          <a:xfrm>
            <a:off x="467545" y="915566"/>
            <a:ext cx="3335786" cy="32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b="8467"/>
          <a:stretch>
            <a:fillRect/>
          </a:stretch>
        </p:blipFill>
        <p:spPr bwMode="auto">
          <a:xfrm>
            <a:off x="5687616" y="843558"/>
            <a:ext cx="3420888" cy="3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5"/>
          <p:cNvSpPr txBox="1">
            <a:spLocks/>
          </p:cNvSpPr>
          <p:nvPr/>
        </p:nvSpPr>
        <p:spPr>
          <a:xfrm>
            <a:off x="0" y="-20538"/>
            <a:ext cx="914400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Coerenza fra offerta formativa (presenza sì o no) e specializzazione produttiva</a:t>
            </a:r>
          </a:p>
        </p:txBody>
      </p:sp>
      <p:sp>
        <p:nvSpPr>
          <p:cNvPr id="10" name="Ovale 9"/>
          <p:cNvSpPr/>
          <p:nvPr/>
        </p:nvSpPr>
        <p:spPr>
          <a:xfrm>
            <a:off x="1475655" y="4635882"/>
            <a:ext cx="144000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491880" y="4635882"/>
            <a:ext cx="144016" cy="144016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932040" y="463588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372200" y="463588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691680" y="434785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Istruzione secondaria (tecnici e professionali). Almeno un corso coerente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635896" y="449186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Ifts</a:t>
            </a:r>
            <a:r>
              <a:rPr lang="it-IT" sz="1100" b="1" dirty="0"/>
              <a:t> Almeno un corso coerente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Its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1621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Iefp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  <p:sp>
        <p:nvSpPr>
          <p:cNvPr id="7" name="CasellaDiTesto 8"/>
          <p:cNvSpPr txBox="1"/>
          <p:nvPr/>
        </p:nvSpPr>
        <p:spPr>
          <a:xfrm>
            <a:off x="1428775" y="699542"/>
            <a:ext cx="1343025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Agricoltura</a:t>
            </a:r>
          </a:p>
        </p:txBody>
      </p:sp>
      <p:sp>
        <p:nvSpPr>
          <p:cNvPr id="9" name="CasellaDiTesto 9"/>
          <p:cNvSpPr txBox="1"/>
          <p:nvPr/>
        </p:nvSpPr>
        <p:spPr>
          <a:xfrm>
            <a:off x="6613351" y="699542"/>
            <a:ext cx="1343025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Alimentare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72008"/>
            <a:ext cx="9144000" cy="483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sintesi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809441"/>
            <a:ext cx="7992888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Obiettivi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Fornire un quadro conoscitivo: a) del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sistema produttivo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b) dell’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occupazione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della popolazione residente e c) dei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fabbisogni di professionalità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espressi dal tessuto economico</a:t>
            </a:r>
          </a:p>
          <a:p>
            <a:pPr marL="177800" lvl="0" indent="-177800" algn="just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chi?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(i) ai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giovani e alle loro famiglie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 orientarsi</a:t>
            </a:r>
            <a:r>
              <a:rPr kumimoji="0" lang="it-IT" sz="160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nelle scelte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; (</a:t>
            </a:r>
            <a:r>
              <a:rPr kumimoji="0" lang="it-IT" sz="16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ii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agli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attori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della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formazione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per meglio indirizzare la missione formativa; (</a:t>
            </a:r>
            <a:r>
              <a:rPr kumimoji="0" lang="it-IT" sz="16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iii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alle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imprese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 riflettere sulle loro traiettorie di sviluppo; (</a:t>
            </a:r>
            <a:r>
              <a:rPr kumimoji="0" lang="it-IT" sz="16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iv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alle 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istituzioni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impegnate nelle politiche del territorio</a:t>
            </a:r>
          </a:p>
          <a:p>
            <a:pPr marL="177800" indent="-177800" algn="just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Perché? </a:t>
            </a:r>
            <a:r>
              <a:rPr lang="it-IT" sz="1600" dirty="0"/>
              <a:t>Le </a:t>
            </a:r>
            <a:r>
              <a:rPr lang="it-IT" sz="1600" b="1" dirty="0"/>
              <a:t>imprese</a:t>
            </a:r>
            <a:r>
              <a:rPr lang="it-IT" sz="1600" dirty="0"/>
              <a:t> hanno esigenze che non sanno sempre comunicare, talvolta vedere o prevedere, mentre le </a:t>
            </a:r>
            <a:r>
              <a:rPr lang="it-IT" sz="1600" b="1" dirty="0"/>
              <a:t>famiglie</a:t>
            </a:r>
            <a:r>
              <a:rPr lang="it-IT" sz="1600" dirty="0"/>
              <a:t> possono non avvertire l’importanza di un orientamento che aiuti i ragazzi a fare scelte formative coerenti con una felice transizione nel mercato del lavoro</a:t>
            </a:r>
            <a:endParaRPr kumimoji="0" lang="it-IT" sz="160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77800" marR="0" lvl="0" indent="-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Arial" pitchFamily="34" charset="0"/>
              </a:rPr>
              <a:t>Metodo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Una lettura sistematica, su base territoriale, delle caratteristiche strutturali del sistema produttivo e occupazionale (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Fase 1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). Una indagine sulla domanda di professionalità e competenze che esprime il sistema produttivo (</a:t>
            </a:r>
            <a:r>
              <a:rPr kumimoji="0" lang="it-IT" sz="16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Fase 2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).</a:t>
            </a:r>
            <a:r>
              <a:rPr kumimoji="0" lang="it-IT" sz="160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Il tutto finalizzato a restituire </a:t>
            </a:r>
            <a:r>
              <a:rPr kumimoji="0" lang="it-IT" sz="160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</a:t>
            </a:r>
            <a:r>
              <a:rPr kumimoji="0" lang="it-IT" sz="160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gli attori sociali e alle istituzioni del territorio un quadro di conoscenze funzionali </a:t>
            </a:r>
            <a:r>
              <a:rPr kumimoji="0" lang="it-IT" sz="1600" i="0" u="none" strike="noStrike" cap="none" normalizeH="0" dirty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all’attività di orientamento e programmazione dell’offerta formativa  </a:t>
            </a:r>
            <a:endParaRPr kumimoji="0" lang="it-IT" sz="1600" i="0" u="none" strike="noStrike" cap="none" normalizeH="0" baseline="0" dirty="0">
              <a:ln>
                <a:noFill/>
              </a:ln>
              <a:effectLst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5"/>
          <p:cNvSpPr txBox="1">
            <a:spLocks/>
          </p:cNvSpPr>
          <p:nvPr/>
        </p:nvSpPr>
        <p:spPr>
          <a:xfrm>
            <a:off x="251520" y="87475"/>
            <a:ext cx="889248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endParaRPr lang="it-IT" altLang="it-IT" sz="1900" b="1" dirty="0">
              <a:solidFill>
                <a:schemeClr val="tx2">
                  <a:lumMod val="50000"/>
                </a:schemeClr>
              </a:solidFill>
              <a:ea typeface="+mj-ea"/>
              <a:cs typeface="Tahoma" pitchFamily="34" charset="0"/>
            </a:endParaRPr>
          </a:p>
        </p:txBody>
      </p:sp>
      <p:sp>
        <p:nvSpPr>
          <p:cNvPr id="3" name="Titolo 15"/>
          <p:cNvSpPr txBox="1">
            <a:spLocks/>
          </p:cNvSpPr>
          <p:nvPr/>
        </p:nvSpPr>
        <p:spPr>
          <a:xfrm>
            <a:off x="0" y="-20538"/>
            <a:ext cx="914400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(a partire dagli addetti dipendenti, stime IRPET  2019)</a:t>
            </a:r>
          </a:p>
        </p:txBody>
      </p:sp>
      <p:sp>
        <p:nvSpPr>
          <p:cNvPr id="6" name="CasellaDiTesto 10"/>
          <p:cNvSpPr txBox="1"/>
          <p:nvPr/>
        </p:nvSpPr>
        <p:spPr>
          <a:xfrm>
            <a:off x="1403648" y="627534"/>
            <a:ext cx="1351491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Pelletteria</a:t>
            </a:r>
          </a:p>
        </p:txBody>
      </p:sp>
      <p:sp>
        <p:nvSpPr>
          <p:cNvPr id="7" name="CasellaDiTesto 15"/>
          <p:cNvSpPr txBox="1"/>
          <p:nvPr/>
        </p:nvSpPr>
        <p:spPr>
          <a:xfrm>
            <a:off x="6600651" y="627534"/>
            <a:ext cx="1355725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>
                <a:latin typeface="+mj-lt"/>
              </a:rPr>
              <a:t>Calzature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93" y="915566"/>
            <a:ext cx="3274765" cy="35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488" y="915568"/>
            <a:ext cx="3204000" cy="33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e 28"/>
          <p:cNvSpPr/>
          <p:nvPr/>
        </p:nvSpPr>
        <p:spPr>
          <a:xfrm>
            <a:off x="1475655" y="4635882"/>
            <a:ext cx="144000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3491880" y="4635882"/>
            <a:ext cx="144016" cy="144016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4932040" y="463588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/>
          <p:nvPr/>
        </p:nvSpPr>
        <p:spPr>
          <a:xfrm>
            <a:off x="6372200" y="463588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1691680" y="434785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Istruzione secondaria (tecnici e professionali). Almeno un corso coerente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635896" y="449186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Ifts</a:t>
            </a:r>
            <a:r>
              <a:rPr lang="it-IT" sz="1100" b="1" dirty="0"/>
              <a:t> Almeno un corso coerente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07605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Its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651621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Iefp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123478"/>
            <a:ext cx="9144000" cy="420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(a partire dagli addetti dipendenti, stime IRPET  2019)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12" y="915566"/>
            <a:ext cx="3204000" cy="32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92589"/>
            <a:ext cx="3312000" cy="35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24"/>
          <p:cNvSpPr txBox="1"/>
          <p:nvPr/>
        </p:nvSpPr>
        <p:spPr>
          <a:xfrm>
            <a:off x="1475656" y="699542"/>
            <a:ext cx="1343025" cy="3333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Oreficeria</a:t>
            </a:r>
          </a:p>
        </p:txBody>
      </p:sp>
      <p:sp>
        <p:nvSpPr>
          <p:cNvPr id="11" name="CasellaDiTesto 18">
            <a:extLst>
              <a:ext uri="{FF2B5EF4-FFF2-40B4-BE49-F238E27FC236}">
                <a16:creationId xmlns:a16="http://schemas.microsoft.com/office/drawing/2014/main" id="{A1020E3C-FC36-117A-7FA0-4BDEB0584FAE}"/>
              </a:ext>
            </a:extLst>
          </p:cNvPr>
          <p:cNvSpPr txBox="1"/>
          <p:nvPr/>
        </p:nvSpPr>
        <p:spPr>
          <a:xfrm>
            <a:off x="6300192" y="699542"/>
            <a:ext cx="1944216" cy="3143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Legno, mobili</a:t>
            </a:r>
          </a:p>
        </p:txBody>
      </p:sp>
      <p:sp>
        <p:nvSpPr>
          <p:cNvPr id="15" name="Ovale 14"/>
          <p:cNvSpPr/>
          <p:nvPr/>
        </p:nvSpPr>
        <p:spPr>
          <a:xfrm>
            <a:off x="1475655" y="4635882"/>
            <a:ext cx="144000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491880" y="4635882"/>
            <a:ext cx="144016" cy="144016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932040" y="463588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6372200" y="463588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691680" y="434785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Istruzione secondaria (tecnici e professionali). Almeno un corso coerente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635896" y="449186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Ifts</a:t>
            </a:r>
            <a:r>
              <a:rPr lang="it-IT" sz="1100" b="1" dirty="0"/>
              <a:t> Almeno un corso coerente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07605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Its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651621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Iefp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51271"/>
            <a:ext cx="9144000" cy="576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Specializzazioni produttive (a partire dagli addetti dipendenti, stime IRPET  2019)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8" y="951836"/>
            <a:ext cx="3312000" cy="32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976932"/>
            <a:ext cx="3358455" cy="33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21"/>
          <p:cNvSpPr txBox="1"/>
          <p:nvPr/>
        </p:nvSpPr>
        <p:spPr>
          <a:xfrm>
            <a:off x="683568" y="555526"/>
            <a:ext cx="2880320" cy="36004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Lavorazione dei metalli e  </a:t>
            </a:r>
          </a:p>
          <a:p>
            <a:pPr algn="ctr"/>
            <a:r>
              <a:rPr lang="it-IT" sz="1800" b="1" dirty="0">
                <a:latin typeface="+mj-lt"/>
              </a:rPr>
              <a:t>produzione di macchinari</a:t>
            </a:r>
          </a:p>
        </p:txBody>
      </p:sp>
      <p:sp>
        <p:nvSpPr>
          <p:cNvPr id="11" name="CasellaDiTesto 24">
            <a:extLst>
              <a:ext uri="{FF2B5EF4-FFF2-40B4-BE49-F238E27FC236}">
                <a16:creationId xmlns:a16="http://schemas.microsoft.com/office/drawing/2014/main" id="{880642D9-D29F-6A51-0DB2-0542C2317787}"/>
              </a:ext>
            </a:extLst>
          </p:cNvPr>
          <p:cNvSpPr txBox="1"/>
          <p:nvPr/>
        </p:nvSpPr>
        <p:spPr>
          <a:xfrm>
            <a:off x="6660232" y="627534"/>
            <a:ext cx="1343025" cy="3333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latin typeface="+mj-lt"/>
              </a:rPr>
              <a:t>ICT</a:t>
            </a:r>
          </a:p>
        </p:txBody>
      </p:sp>
      <p:sp>
        <p:nvSpPr>
          <p:cNvPr id="27" name="Ovale 26"/>
          <p:cNvSpPr/>
          <p:nvPr/>
        </p:nvSpPr>
        <p:spPr>
          <a:xfrm>
            <a:off x="1475655" y="4635882"/>
            <a:ext cx="144000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491880" y="4635882"/>
            <a:ext cx="144016" cy="144016"/>
          </a:xfrm>
          <a:prstGeom prst="ellipse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932040" y="463588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372200" y="463588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1691680" y="434785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Istruzione secondaria (tecnici e professionali). Almeno un corso coerente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635896" y="449186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Ifts</a:t>
            </a:r>
            <a:r>
              <a:rPr lang="it-IT" sz="1100" b="1" dirty="0"/>
              <a:t> Almeno un corso coerente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07605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Its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6516216" y="4491866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Iefp</a:t>
            </a:r>
            <a:r>
              <a:rPr lang="it-IT" sz="1100" b="1" dirty="0"/>
              <a:t> Almeno un corso coerente</a:t>
            </a:r>
          </a:p>
          <a:p>
            <a:endParaRPr lang="it-IT" sz="11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F1636C0-B338-85E5-7BB1-E1B48E331126}"/>
              </a:ext>
            </a:extLst>
          </p:cNvPr>
          <p:cNvSpPr/>
          <p:nvPr/>
        </p:nvSpPr>
        <p:spPr>
          <a:xfrm>
            <a:off x="5220072" y="2571750"/>
            <a:ext cx="576064" cy="3351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407F9F-B4B5-6536-2829-7CBD903F2767}"/>
              </a:ext>
            </a:extLst>
          </p:cNvPr>
          <p:cNvSpPr txBox="1"/>
          <p:nvPr/>
        </p:nvSpPr>
        <p:spPr>
          <a:xfrm>
            <a:off x="5868144" y="915566"/>
            <a:ext cx="3167253" cy="39934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it-IT" sz="1200" dirty="0"/>
          </a:p>
          <a:p>
            <a:pPr>
              <a:buFont typeface="Arial" pitchFamily="34" charset="0"/>
              <a:buChar char="•"/>
            </a:pPr>
            <a:r>
              <a:rPr lang="it-IT" sz="1200" dirty="0"/>
              <a:t> Rispetto alle specializzazioni identificate il sistema scolastico offre corsi relativi a: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Agricoltura e industria alimentare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Gioielleria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Moda (pelletteria e abbigliamento)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Metalmeccanica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Legno e mobile</a:t>
            </a:r>
          </a:p>
          <a:p>
            <a:pPr marL="214313" indent="-214313">
              <a:buFontTx/>
              <a:buChar char="-"/>
            </a:pPr>
            <a:r>
              <a:rPr lang="it-IT" sz="1200" dirty="0"/>
              <a:t>ICT</a:t>
            </a:r>
          </a:p>
          <a:p>
            <a:endParaRPr lang="it-IT" sz="500" dirty="0"/>
          </a:p>
          <a:p>
            <a:endParaRPr lang="it-IT" sz="500" dirty="0"/>
          </a:p>
          <a:p>
            <a:pPr>
              <a:buFont typeface="Arial" pitchFamily="34" charset="0"/>
              <a:buChar char="•"/>
            </a:pPr>
            <a:r>
              <a:rPr lang="it-IT" sz="1200" dirty="0"/>
              <a:t> Da un incrocio “nominale” fra specializzazioni, produttive, professioni e corsi non sembrano  emergere vuoti o assenze che rinviano a incongruenze fra tessuto produttivo e offerta formativa</a:t>
            </a:r>
          </a:p>
          <a:p>
            <a:pPr>
              <a:buFont typeface="Arial" pitchFamily="34" charset="0"/>
              <a:buChar char="•"/>
            </a:pPr>
            <a:endParaRPr lang="it-IT" sz="500" dirty="0"/>
          </a:p>
          <a:p>
            <a:pPr>
              <a:buFont typeface="Arial" pitchFamily="34" charset="0"/>
              <a:buChar char="•"/>
            </a:pPr>
            <a:r>
              <a:rPr lang="it-IT" sz="1200" dirty="0"/>
              <a:t> Ma solo un confronto approfondito tramite </a:t>
            </a:r>
            <a:r>
              <a:rPr lang="it-IT" sz="1200" i="1" dirty="0"/>
              <a:t>focus </a:t>
            </a:r>
            <a:r>
              <a:rPr lang="it-IT" sz="1200" i="1" dirty="0" err="1"/>
              <a:t>group</a:t>
            </a:r>
            <a:r>
              <a:rPr lang="it-IT" sz="1200" i="1" dirty="0"/>
              <a:t>  </a:t>
            </a:r>
            <a:r>
              <a:rPr lang="it-IT" sz="1200" dirty="0"/>
              <a:t>fra  mondo produttivo ed istituzioni scolastiche, a partire dal quadro qui delineato, può far emergere la presenza di eventuali colli di bottiglia o strozzature dal lato dell’offerta formativa</a:t>
            </a:r>
            <a:endParaRPr lang="it-IT" dirty="0"/>
          </a:p>
        </p:txBody>
      </p:sp>
      <p:graphicFrame>
        <p:nvGraphicFramePr>
          <p:cNvPr id="9" name="Tabella 2">
            <a:extLst>
              <a:ext uri="{FF2B5EF4-FFF2-40B4-BE49-F238E27FC236}">
                <a16:creationId xmlns:a16="http://schemas.microsoft.com/office/drawing/2014/main" id="{C337AC36-9343-AEBB-7444-17AB9C96E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671223"/>
              </p:ext>
            </p:extLst>
          </p:nvPr>
        </p:nvGraphicFramePr>
        <p:xfrm>
          <a:off x="251520" y="915566"/>
          <a:ext cx="4896544" cy="360550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003488697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4170370248"/>
                    </a:ext>
                  </a:extLst>
                </a:gridCol>
              </a:tblGrid>
              <a:tr h="24224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u="none" dirty="0"/>
                        <a:t>ALL’INTERNO DEL COMUNE </a:t>
                      </a:r>
                      <a:r>
                        <a:rPr lang="it-IT" sz="1100" u="none" dirty="0" err="1"/>
                        <a:t>DI</a:t>
                      </a:r>
                      <a:r>
                        <a:rPr lang="it-IT" sz="1100" u="none" dirty="0"/>
                        <a:t> RESIDENZA</a:t>
                      </a:r>
                      <a:endParaRPr lang="it-IT" sz="1100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100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44898"/>
                  </a:ext>
                </a:extLst>
              </a:tr>
              <a:tr h="242248">
                <a:tc>
                  <a:txBody>
                    <a:bodyPr/>
                    <a:lstStyle/>
                    <a:p>
                      <a:r>
                        <a:rPr lang="it-IT" sz="1200" b="1" u="none" dirty="0"/>
                        <a:t>SPECIALIZZAZIONI</a:t>
                      </a:r>
                      <a:endParaRPr lang="it-IT" sz="12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b="1" u="none" dirty="0"/>
                        <a:t>PROFESSIONI RICHIESTE</a:t>
                      </a:r>
                      <a:endParaRPr lang="it-IT" sz="12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082902"/>
                  </a:ext>
                </a:extLst>
              </a:tr>
              <a:tr h="242248">
                <a:tc>
                  <a:txBody>
                    <a:bodyPr/>
                    <a:lstStyle/>
                    <a:p>
                      <a:r>
                        <a:rPr lang="it-IT" sz="1100" b="1" dirty="0"/>
                        <a:t>Agricoltura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Professioni non qualificate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54418"/>
                  </a:ext>
                </a:extLst>
              </a:tr>
              <a:tr h="388261">
                <a:tc>
                  <a:txBody>
                    <a:bodyPr/>
                    <a:lstStyle/>
                    <a:p>
                      <a:r>
                        <a:rPr lang="it-IT" sz="1100" b="1" dirty="0"/>
                        <a:t>Industria alimentare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Commercializzazione, ristorazione e ricezione, operai specializzati; operai semi-qualificati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916191"/>
                  </a:ext>
                </a:extLst>
              </a:tr>
              <a:tr h="302224">
                <a:tc>
                  <a:txBody>
                    <a:bodyPr/>
                    <a:lstStyle/>
                    <a:p>
                      <a:r>
                        <a:rPr lang="it-IT" sz="1100" b="1" dirty="0"/>
                        <a:t>Abbigliamento e pelletteria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Artigiani e operai specializzati; servizi commercializzazione, contabilità, ingegneristici 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42154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Lavorazione dei metalli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Operai specializzati nei processi di galvanizzazione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4788230"/>
                  </a:ext>
                </a:extLst>
              </a:tr>
              <a:tr h="388261">
                <a:tc>
                  <a:txBody>
                    <a:bodyPr/>
                    <a:lstStyle/>
                    <a:p>
                      <a:r>
                        <a:rPr lang="it-IT" sz="1100" b="1" dirty="0"/>
                        <a:t>Meccanica di precisione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Professioni tecniche in campo scientifico, ingegneristico e della produzione; operai specializzati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89261"/>
                  </a:ext>
                </a:extLst>
              </a:tr>
              <a:tr h="388261">
                <a:tc>
                  <a:txBody>
                    <a:bodyPr/>
                    <a:lstStyle/>
                    <a:p>
                      <a:r>
                        <a:rPr lang="it-IT" sz="1100" b="1" dirty="0"/>
                        <a:t>Legno e mobili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Operai specializzati; contabilità; professioni in campo scientifico, ingegneristico e della produzione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5747725"/>
                  </a:ext>
                </a:extLst>
              </a:tr>
              <a:tr h="388261">
                <a:tc>
                  <a:txBody>
                    <a:bodyPr/>
                    <a:lstStyle/>
                    <a:p>
                      <a:r>
                        <a:rPr lang="it-IT" sz="1100" b="1" dirty="0"/>
                        <a:t>Gioielleria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Artigiani specializzati, professioni nell’ambito di commercializzazione e contabilità</a:t>
                      </a:r>
                    </a:p>
                  </a:txBody>
                  <a:tcPr marL="68580" marR="68580" marT="34290" marB="3429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94358"/>
                  </a:ext>
                </a:extLst>
              </a:tr>
              <a:tr h="497771">
                <a:tc>
                  <a:txBody>
                    <a:bodyPr/>
                    <a:lstStyle/>
                    <a:p>
                      <a:r>
                        <a:rPr lang="it-IT" sz="1100" b="1" dirty="0"/>
                        <a:t>ICT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Professioni tecniche in campo scientifico, ingegneristico e della produzione; impiegati addetti a funzioni di segreteria e macchine da ufficio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0501733"/>
                  </a:ext>
                </a:extLst>
              </a:tr>
            </a:tbl>
          </a:graphicData>
        </a:graphic>
      </p:graphicFrame>
      <p:sp>
        <p:nvSpPr>
          <p:cNvPr id="8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51271"/>
            <a:ext cx="9144000" cy="576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Domanda  di professioni ed offerta formativa: quale abbinamento in un raggio dentro il comune di residenza?</a:t>
            </a:r>
          </a:p>
        </p:txBody>
      </p:sp>
    </p:spTree>
    <p:extLst>
      <p:ext uri="{BB962C8B-B14F-4D97-AF65-F5344CB8AC3E}">
        <p14:creationId xmlns:p14="http://schemas.microsoft.com/office/powerpoint/2010/main" val="3427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3DC8F1-BF3E-40C1-14BE-ACCC7F210B23}"/>
              </a:ext>
            </a:extLst>
          </p:cNvPr>
          <p:cNvSpPr txBox="1"/>
          <p:nvPr/>
        </p:nvSpPr>
        <p:spPr>
          <a:xfrm>
            <a:off x="5652120" y="1563638"/>
            <a:ext cx="3312368" cy="21005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it-IT" sz="1200" dirty="0"/>
          </a:p>
          <a:p>
            <a:pPr>
              <a:buFont typeface="Arial" pitchFamily="34" charset="0"/>
              <a:buChar char="•"/>
            </a:pPr>
            <a:r>
              <a:rPr lang="it-IT" sz="1200" dirty="0"/>
              <a:t> Rispetto alle specializzazioni di una area raggiungibile – in media - entro un’ora di viaggio dal comune di residenza il sistema scolastico della provincia offre opportunità formative che riguardano:</a:t>
            </a:r>
          </a:p>
          <a:p>
            <a:r>
              <a:rPr lang="it-IT" sz="1200" dirty="0"/>
              <a:t>- Chimica/farmaceutica/Biotech </a:t>
            </a:r>
          </a:p>
          <a:p>
            <a:r>
              <a:rPr lang="it-IT" sz="1200" dirty="0"/>
              <a:t>- Moda (pelletteria e abbigliamento)</a:t>
            </a:r>
          </a:p>
          <a:p>
            <a:r>
              <a:rPr lang="it-IT" sz="1200" dirty="0"/>
              <a:t>- Metalmeccanica e industria 4.0</a:t>
            </a:r>
          </a:p>
          <a:p>
            <a:r>
              <a:rPr lang="it-IT" sz="1200" dirty="0"/>
              <a:t>- Agribusiness e ICT (specializzazioni </a:t>
            </a:r>
          </a:p>
          <a:p>
            <a:endParaRPr lang="it-IT" sz="12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BDE03B8-0277-5534-1570-D8F42BDCE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0916"/>
              </p:ext>
            </p:extLst>
          </p:nvPr>
        </p:nvGraphicFramePr>
        <p:xfrm>
          <a:off x="107504" y="1131590"/>
          <a:ext cx="5292080" cy="389657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55228">
                  <a:extLst>
                    <a:ext uri="{9D8B030D-6E8A-4147-A177-3AD203B41FA5}">
                      <a16:colId xmlns:a16="http://schemas.microsoft.com/office/drawing/2014/main" val="2762592440"/>
                    </a:ext>
                  </a:extLst>
                </a:gridCol>
                <a:gridCol w="3336852">
                  <a:extLst>
                    <a:ext uri="{9D8B030D-6E8A-4147-A177-3AD203B41FA5}">
                      <a16:colId xmlns:a16="http://schemas.microsoft.com/office/drawing/2014/main" val="2941249426"/>
                    </a:ext>
                  </a:extLst>
                </a:gridCol>
              </a:tblGrid>
              <a:tr h="23782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i="1" u="sng" dirty="0">
                          <a:solidFill>
                            <a:schemeClr val="bg1"/>
                          </a:solidFill>
                        </a:rPr>
                        <a:t>TRA 40’ E 60’ minuti  (FUORI DEL COMUNE DI RESIDENZA)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100" i="1" u="sng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71768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r>
                        <a:rPr lang="it-IT" sz="1200" b="1" i="0" u="none" dirty="0">
                          <a:solidFill>
                            <a:schemeClr val="tx1"/>
                          </a:solidFill>
                        </a:rPr>
                        <a:t>SPECIALIZZAZIONI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i="0" u="none" dirty="0">
                          <a:solidFill>
                            <a:schemeClr val="tx1"/>
                          </a:solidFill>
                        </a:rPr>
                        <a:t>PROFESSIONI RICHIESTE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4166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it-IT" sz="1100" b="1" dirty="0"/>
                        <a:t>Agricoltura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/>
                        <a:t>Professioni qualificate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Produzione di vino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Professioni non qualificate; agricoltori e operai specializzati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43132"/>
                  </a:ext>
                </a:extLst>
              </a:tr>
              <a:tr h="273664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Abbigliamento e pelletteria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Artigiani e operai specializzati; operai semi-qualificati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63968"/>
                  </a:ext>
                </a:extLst>
              </a:tr>
              <a:tr h="488686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Farmaceutica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Specialisti in scienze chimiche; professioni tecniche in campo scientifico, ingegneristico e della produzione; conduttori di impianti industriali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4844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Mezzi di trasporto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Professioni tecniche in campo scientifico, ingegneristico e della produzione; operai specializzati; operai semi-qualificati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1193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ingegneristici e R&amp;S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Professioni tecniche in campo scientifico, ingegneristico e della produzione; specialisti della formazione e della ricerca; conduttori di veicoli e macchinari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1822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it-IT" sz="1100" b="1" dirty="0"/>
                        <a:t>ICT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 dirty="0" err="1"/>
                        <a:t>Specilisti</a:t>
                      </a:r>
                      <a:r>
                        <a:rPr lang="it-IT" sz="1100" b="1" baseline="0" dirty="0"/>
                        <a:t> in scienze gestionali</a:t>
                      </a:r>
                      <a:endParaRPr lang="it-IT" sz="1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olo 15"/>
          <p:cNvSpPr txBox="1">
            <a:spLocks noGrp="1"/>
          </p:cNvSpPr>
          <p:nvPr>
            <p:ph type="title" idx="4294967295"/>
          </p:nvPr>
        </p:nvSpPr>
        <p:spPr>
          <a:xfrm>
            <a:off x="0" y="123279"/>
            <a:ext cx="9144000" cy="5762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1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Domanda  di professioni ed offerta formativa: quale abbinamento al di fuori del comune di residenza?</a:t>
            </a:r>
          </a:p>
        </p:txBody>
      </p:sp>
    </p:spTree>
    <p:extLst>
      <p:ext uri="{BB962C8B-B14F-4D97-AF65-F5344CB8AC3E}">
        <p14:creationId xmlns:p14="http://schemas.microsoft.com/office/powerpoint/2010/main" val="1795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E7C8D89-2989-42FB-B302-B2DC39138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5508" y="2067793"/>
            <a:ext cx="5478620" cy="2016125"/>
          </a:xfrm>
        </p:spPr>
        <p:txBody>
          <a:bodyPr anchor="ctr" anchorCtr="0">
            <a:noAutofit/>
          </a:bodyPr>
          <a:lstStyle/>
          <a:p>
            <a: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 provincia di Arezzo: </a:t>
            </a:r>
            <a:b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it-IT" sz="3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dati ed evidenze a supporto dell'orientamento</a:t>
            </a:r>
          </a:p>
        </p:txBody>
      </p:sp>
      <p:pic>
        <p:nvPicPr>
          <p:cNvPr id="44044" name="Picture 12" descr="Arezzo | Visit Tusc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27534"/>
            <a:ext cx="3275856" cy="4032448"/>
          </a:xfrm>
          <a:prstGeom prst="rect">
            <a:avLst/>
          </a:prstGeom>
          <a:noFill/>
        </p:spPr>
      </p:pic>
      <p:sp>
        <p:nvSpPr>
          <p:cNvPr id="44046" name="AutoShape 14" descr="Confindustria Toscana Sud - Hom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48" name="AutoShape 16" descr="Confindustria Toscana Sud - Hom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50" name="AutoShape 18" descr="logo-Confindust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 descr="Irpet_marchio_comp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9502"/>
            <a:ext cx="3096000" cy="679003"/>
          </a:xfrm>
          <a:prstGeom prst="rect">
            <a:avLst/>
          </a:prstGeom>
        </p:spPr>
      </p:pic>
      <p:sp>
        <p:nvSpPr>
          <p:cNvPr id="34818" name="AutoShape 2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0" name="AutoShape 4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2" name="AutoShape 6" descr="Rinnovati i vertici delle sezioni di Confindustria Toscana Sud - Il  Cittadino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4824" name="Picture 8" descr="Rinnovati i vertici delle sezioni di Confindustria Toscana Sud - Il  Cittadino On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2749"/>
            <a:ext cx="1800000" cy="117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260301" y="1491630"/>
            <a:ext cx="6696075" cy="18716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orbel" pitchFamily="34" charset="0"/>
              </a:rPr>
              <a:t>Ieri ed oggi: i sistemi locali della Provincia di Arezzo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5"/>
          <p:cNvSpPr txBox="1">
            <a:spLocks/>
          </p:cNvSpPr>
          <p:nvPr/>
        </p:nvSpPr>
        <p:spPr>
          <a:xfrm>
            <a:off x="251520" y="33469"/>
            <a:ext cx="8892480" cy="5754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Ieri e oggi: le specializzazioni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744691"/>
            <a:ext cx="371186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Da “ Lo sviluppo economico della Toscana”, (a cura di) G. </a:t>
            </a:r>
            <a:r>
              <a:rPr lang="it-IT" sz="1500" b="1" dirty="0" err="1">
                <a:solidFill>
                  <a:schemeClr val="tx2">
                    <a:lumMod val="50000"/>
                  </a:schemeClr>
                </a:solidFill>
              </a:rPr>
              <a:t>Becattini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,  IRPET 1975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4067945" y="1171877"/>
          <a:ext cx="4751608" cy="224683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Sistema locale </a:t>
                      </a:r>
                    </a:p>
                    <a:p>
                      <a:pPr algn="ctr" fontAlgn="b"/>
                      <a:r>
                        <a:rPr lang="it-IT" sz="1400" u="none" strike="noStrike" dirty="0"/>
                        <a:t>del lavoro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/>
                        <a:t>Specializzazione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7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Arezzo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sistemi del </a:t>
                      </a:r>
                      <a:r>
                        <a:rPr lang="it-IT" sz="1300" u="none" strike="noStrike" dirty="0" err="1"/>
                        <a:t>made</a:t>
                      </a:r>
                      <a:r>
                        <a:rPr lang="it-IT" sz="1300" u="none" strike="noStrike" dirty="0"/>
                        <a:t> in Italy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Gioielli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 err="1"/>
                        <a:t>Bibbiena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sistemi del </a:t>
                      </a:r>
                      <a:r>
                        <a:rPr lang="it-IT" sz="1300" u="none" strike="noStrike" dirty="0" err="1"/>
                        <a:t>made</a:t>
                      </a:r>
                      <a:r>
                        <a:rPr lang="it-IT" sz="1300" u="none" strike="noStrike" dirty="0"/>
                        <a:t> in Italy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Fabbricazione macchine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Cortona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sistemi del </a:t>
                      </a:r>
                      <a:r>
                        <a:rPr lang="it-IT" sz="1300" u="none" strike="noStrike" dirty="0" err="1"/>
                        <a:t>made</a:t>
                      </a:r>
                      <a:r>
                        <a:rPr lang="it-IT" sz="1300" u="none" strike="noStrike" dirty="0"/>
                        <a:t> in Italy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Gioielli, occhiali e strumenti musicali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Montevarchi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sistemi del </a:t>
                      </a:r>
                      <a:r>
                        <a:rPr lang="it-IT" sz="1300" u="none" strike="noStrike" dirty="0" err="1"/>
                        <a:t>made</a:t>
                      </a:r>
                      <a:r>
                        <a:rPr lang="it-IT" sz="1300" u="none" strike="noStrike" dirty="0"/>
                        <a:t> in Italy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Pelli e cuoio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8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Sansepolcro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sistemi del </a:t>
                      </a:r>
                      <a:r>
                        <a:rPr lang="it-IT" sz="1300" u="none" strike="noStrike" dirty="0" err="1"/>
                        <a:t>made</a:t>
                      </a:r>
                      <a:r>
                        <a:rPr lang="it-IT" sz="1300" u="none" strike="noStrike" dirty="0"/>
                        <a:t> in Italy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/>
                        <a:t>Tessile e abbigliamento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4105794" y="831507"/>
            <a:ext cx="467591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50000"/>
                  </a:schemeClr>
                </a:solidFill>
              </a:rPr>
              <a:t>Istat, i mercati locali del lavoro</a:t>
            </a:r>
          </a:p>
        </p:txBody>
      </p:sp>
      <p:grpSp>
        <p:nvGrpSpPr>
          <p:cNvPr id="12" name="Gruppo 13"/>
          <p:cNvGrpSpPr/>
          <p:nvPr/>
        </p:nvGrpSpPr>
        <p:grpSpPr>
          <a:xfrm>
            <a:off x="179840" y="1383966"/>
            <a:ext cx="2952000" cy="3132000"/>
            <a:chOff x="6247300" y="1428338"/>
            <a:chExt cx="4271186" cy="430700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7300" y="1428338"/>
              <a:ext cx="4271186" cy="430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igura a mano libera 16"/>
            <p:cNvSpPr/>
            <p:nvPr/>
          </p:nvSpPr>
          <p:spPr>
            <a:xfrm>
              <a:off x="9191454" y="2610597"/>
              <a:ext cx="1036253" cy="1308727"/>
            </a:xfrm>
            <a:custGeom>
              <a:avLst/>
              <a:gdLst>
                <a:gd name="connsiteX0" fmla="*/ 308807 w 1036253"/>
                <a:gd name="connsiteY0" fmla="*/ 1979 h 1308727"/>
                <a:gd name="connsiteX1" fmla="*/ 273181 w 1036253"/>
                <a:gd name="connsiteY1" fmla="*/ 13855 h 1308727"/>
                <a:gd name="connsiteX2" fmla="*/ 213804 w 1036253"/>
                <a:gd name="connsiteY2" fmla="*/ 85107 h 1308727"/>
                <a:gd name="connsiteX3" fmla="*/ 201929 w 1036253"/>
                <a:gd name="connsiteY3" fmla="*/ 120733 h 1308727"/>
                <a:gd name="connsiteX4" fmla="*/ 142553 w 1036253"/>
                <a:gd name="connsiteY4" fmla="*/ 191984 h 1308727"/>
                <a:gd name="connsiteX5" fmla="*/ 71301 w 1036253"/>
                <a:gd name="connsiteY5" fmla="*/ 239486 h 1308727"/>
                <a:gd name="connsiteX6" fmla="*/ 47550 w 1036253"/>
                <a:gd name="connsiteY6" fmla="*/ 310738 h 1308727"/>
                <a:gd name="connsiteX7" fmla="*/ 35675 w 1036253"/>
                <a:gd name="connsiteY7" fmla="*/ 358239 h 1308727"/>
                <a:gd name="connsiteX8" fmla="*/ 23799 w 1036253"/>
                <a:gd name="connsiteY8" fmla="*/ 393865 h 1308727"/>
                <a:gd name="connsiteX9" fmla="*/ 23799 w 1036253"/>
                <a:gd name="connsiteY9" fmla="*/ 595746 h 1308727"/>
                <a:gd name="connsiteX10" fmla="*/ 59425 w 1036253"/>
                <a:gd name="connsiteY10" fmla="*/ 631372 h 1308727"/>
                <a:gd name="connsiteX11" fmla="*/ 106927 w 1036253"/>
                <a:gd name="connsiteY11" fmla="*/ 702623 h 1308727"/>
                <a:gd name="connsiteX12" fmla="*/ 118802 w 1036253"/>
                <a:gd name="connsiteY12" fmla="*/ 821377 h 1308727"/>
                <a:gd name="connsiteX13" fmla="*/ 130677 w 1036253"/>
                <a:gd name="connsiteY13" fmla="*/ 857003 h 1308727"/>
                <a:gd name="connsiteX14" fmla="*/ 201929 w 1036253"/>
                <a:gd name="connsiteY14" fmla="*/ 975756 h 1308727"/>
                <a:gd name="connsiteX15" fmla="*/ 237555 w 1036253"/>
                <a:gd name="connsiteY15" fmla="*/ 1023257 h 1308727"/>
                <a:gd name="connsiteX16" fmla="*/ 285056 w 1036253"/>
                <a:gd name="connsiteY16" fmla="*/ 1094509 h 1308727"/>
                <a:gd name="connsiteX17" fmla="*/ 296932 w 1036253"/>
                <a:gd name="connsiteY17" fmla="*/ 1142010 h 1308727"/>
                <a:gd name="connsiteX18" fmla="*/ 403810 w 1036253"/>
                <a:gd name="connsiteY18" fmla="*/ 1201387 h 1308727"/>
                <a:gd name="connsiteX19" fmla="*/ 510688 w 1036253"/>
                <a:gd name="connsiteY19" fmla="*/ 1284514 h 1308727"/>
                <a:gd name="connsiteX20" fmla="*/ 546314 w 1036253"/>
                <a:gd name="connsiteY20" fmla="*/ 1308265 h 1308727"/>
                <a:gd name="connsiteX21" fmla="*/ 676942 w 1036253"/>
                <a:gd name="connsiteY21" fmla="*/ 1296390 h 1308727"/>
                <a:gd name="connsiteX22" fmla="*/ 748194 w 1036253"/>
                <a:gd name="connsiteY22" fmla="*/ 1248888 h 1308727"/>
                <a:gd name="connsiteX23" fmla="*/ 783820 w 1036253"/>
                <a:gd name="connsiteY23" fmla="*/ 1237013 h 1308727"/>
                <a:gd name="connsiteX24" fmla="*/ 819446 w 1036253"/>
                <a:gd name="connsiteY24" fmla="*/ 1213262 h 1308727"/>
                <a:gd name="connsiteX25" fmla="*/ 890698 w 1036253"/>
                <a:gd name="connsiteY25" fmla="*/ 1189512 h 1308727"/>
                <a:gd name="connsiteX26" fmla="*/ 926324 w 1036253"/>
                <a:gd name="connsiteY26" fmla="*/ 1177636 h 1308727"/>
                <a:gd name="connsiteX27" fmla="*/ 1009451 w 1036253"/>
                <a:gd name="connsiteY27" fmla="*/ 1165761 h 1308727"/>
                <a:gd name="connsiteX28" fmla="*/ 1033202 w 1036253"/>
                <a:gd name="connsiteY28" fmla="*/ 1130135 h 1308727"/>
                <a:gd name="connsiteX29" fmla="*/ 1021327 w 1036253"/>
                <a:gd name="connsiteY29" fmla="*/ 1011382 h 1308727"/>
                <a:gd name="connsiteX30" fmla="*/ 950075 w 1036253"/>
                <a:gd name="connsiteY30" fmla="*/ 952005 h 1308727"/>
                <a:gd name="connsiteX31" fmla="*/ 914449 w 1036253"/>
                <a:gd name="connsiteY31" fmla="*/ 928255 h 1308727"/>
                <a:gd name="connsiteX32" fmla="*/ 902573 w 1036253"/>
                <a:gd name="connsiteY32" fmla="*/ 797626 h 1308727"/>
                <a:gd name="connsiteX33" fmla="*/ 866947 w 1036253"/>
                <a:gd name="connsiteY33" fmla="*/ 762000 h 1308727"/>
                <a:gd name="connsiteX34" fmla="*/ 855072 w 1036253"/>
                <a:gd name="connsiteY34" fmla="*/ 714499 h 1308727"/>
                <a:gd name="connsiteX35" fmla="*/ 843197 w 1036253"/>
                <a:gd name="connsiteY35" fmla="*/ 548244 h 1308727"/>
                <a:gd name="connsiteX36" fmla="*/ 807571 w 1036253"/>
                <a:gd name="connsiteY36" fmla="*/ 512618 h 1308727"/>
                <a:gd name="connsiteX37" fmla="*/ 771945 w 1036253"/>
                <a:gd name="connsiteY37" fmla="*/ 500743 h 1308727"/>
                <a:gd name="connsiteX38" fmla="*/ 688817 w 1036253"/>
                <a:gd name="connsiteY38" fmla="*/ 476992 h 1308727"/>
                <a:gd name="connsiteX39" fmla="*/ 700693 w 1036253"/>
                <a:gd name="connsiteY39" fmla="*/ 405740 h 1308727"/>
                <a:gd name="connsiteX40" fmla="*/ 688817 w 1036253"/>
                <a:gd name="connsiteY40" fmla="*/ 310738 h 1308727"/>
                <a:gd name="connsiteX41" fmla="*/ 653191 w 1036253"/>
                <a:gd name="connsiteY41" fmla="*/ 203860 h 1308727"/>
                <a:gd name="connsiteX42" fmla="*/ 629441 w 1036253"/>
                <a:gd name="connsiteY42" fmla="*/ 168234 h 1308727"/>
                <a:gd name="connsiteX43" fmla="*/ 522563 w 1036253"/>
                <a:gd name="connsiteY43" fmla="*/ 108857 h 1308727"/>
                <a:gd name="connsiteX44" fmla="*/ 475062 w 1036253"/>
                <a:gd name="connsiteY44" fmla="*/ 85107 h 1308727"/>
                <a:gd name="connsiteX45" fmla="*/ 380059 w 1036253"/>
                <a:gd name="connsiteY45" fmla="*/ 61356 h 1308727"/>
                <a:gd name="connsiteX46" fmla="*/ 356308 w 1036253"/>
                <a:gd name="connsiteY46" fmla="*/ 25730 h 1308727"/>
                <a:gd name="connsiteX47" fmla="*/ 308807 w 1036253"/>
                <a:gd name="connsiteY47" fmla="*/ 1979 h 130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36253" h="1308727">
                  <a:moveTo>
                    <a:pt x="308807" y="1979"/>
                  </a:moveTo>
                  <a:cubicBezTo>
                    <a:pt x="294953" y="0"/>
                    <a:pt x="282032" y="5004"/>
                    <a:pt x="273181" y="13855"/>
                  </a:cubicBezTo>
                  <a:cubicBezTo>
                    <a:pt x="152647" y="134389"/>
                    <a:pt x="337043" y="2946"/>
                    <a:pt x="213804" y="85107"/>
                  </a:cubicBezTo>
                  <a:cubicBezTo>
                    <a:pt x="209846" y="96982"/>
                    <a:pt x="207527" y="109537"/>
                    <a:pt x="201929" y="120733"/>
                  </a:cubicBezTo>
                  <a:cubicBezTo>
                    <a:pt x="189453" y="145685"/>
                    <a:pt x="164044" y="175269"/>
                    <a:pt x="142553" y="191984"/>
                  </a:cubicBezTo>
                  <a:cubicBezTo>
                    <a:pt x="120021" y="209509"/>
                    <a:pt x="71301" y="239486"/>
                    <a:pt x="71301" y="239486"/>
                  </a:cubicBezTo>
                  <a:lnTo>
                    <a:pt x="47550" y="310738"/>
                  </a:lnTo>
                  <a:cubicBezTo>
                    <a:pt x="42389" y="326221"/>
                    <a:pt x="40159" y="342546"/>
                    <a:pt x="35675" y="358239"/>
                  </a:cubicBezTo>
                  <a:cubicBezTo>
                    <a:pt x="32236" y="370275"/>
                    <a:pt x="27758" y="381990"/>
                    <a:pt x="23799" y="393865"/>
                  </a:cubicBezTo>
                  <a:cubicBezTo>
                    <a:pt x="14957" y="464607"/>
                    <a:pt x="0" y="524349"/>
                    <a:pt x="23799" y="595746"/>
                  </a:cubicBezTo>
                  <a:cubicBezTo>
                    <a:pt x="29110" y="611678"/>
                    <a:pt x="49114" y="618116"/>
                    <a:pt x="59425" y="631372"/>
                  </a:cubicBezTo>
                  <a:cubicBezTo>
                    <a:pt x="76950" y="653904"/>
                    <a:pt x="106927" y="702623"/>
                    <a:pt x="106927" y="702623"/>
                  </a:cubicBezTo>
                  <a:cubicBezTo>
                    <a:pt x="110885" y="742208"/>
                    <a:pt x="112753" y="782057"/>
                    <a:pt x="118802" y="821377"/>
                  </a:cubicBezTo>
                  <a:cubicBezTo>
                    <a:pt x="120705" y="833749"/>
                    <a:pt x="125746" y="845497"/>
                    <a:pt x="130677" y="857003"/>
                  </a:cubicBezTo>
                  <a:cubicBezTo>
                    <a:pt x="152585" y="908122"/>
                    <a:pt x="168164" y="925108"/>
                    <a:pt x="201929" y="975756"/>
                  </a:cubicBezTo>
                  <a:cubicBezTo>
                    <a:pt x="212908" y="992224"/>
                    <a:pt x="226205" y="1007043"/>
                    <a:pt x="237555" y="1023257"/>
                  </a:cubicBezTo>
                  <a:cubicBezTo>
                    <a:pt x="253924" y="1046642"/>
                    <a:pt x="285056" y="1094509"/>
                    <a:pt x="285056" y="1094509"/>
                  </a:cubicBezTo>
                  <a:cubicBezTo>
                    <a:pt x="289015" y="1110343"/>
                    <a:pt x="288834" y="1127839"/>
                    <a:pt x="296932" y="1142010"/>
                  </a:cubicBezTo>
                  <a:cubicBezTo>
                    <a:pt x="322028" y="1185928"/>
                    <a:pt x="358712" y="1186354"/>
                    <a:pt x="403810" y="1201387"/>
                  </a:cubicBezTo>
                  <a:cubicBezTo>
                    <a:pt x="459621" y="1257198"/>
                    <a:pt x="425461" y="1227696"/>
                    <a:pt x="510688" y="1284514"/>
                  </a:cubicBezTo>
                  <a:lnTo>
                    <a:pt x="546314" y="1308265"/>
                  </a:lnTo>
                  <a:cubicBezTo>
                    <a:pt x="589857" y="1304307"/>
                    <a:pt x="634996" y="1308727"/>
                    <a:pt x="676942" y="1296390"/>
                  </a:cubicBezTo>
                  <a:cubicBezTo>
                    <a:pt x="704327" y="1288336"/>
                    <a:pt x="724443" y="1264722"/>
                    <a:pt x="748194" y="1248888"/>
                  </a:cubicBezTo>
                  <a:cubicBezTo>
                    <a:pt x="758609" y="1241944"/>
                    <a:pt x="771945" y="1240971"/>
                    <a:pt x="783820" y="1237013"/>
                  </a:cubicBezTo>
                  <a:cubicBezTo>
                    <a:pt x="795695" y="1229096"/>
                    <a:pt x="806404" y="1219059"/>
                    <a:pt x="819446" y="1213262"/>
                  </a:cubicBezTo>
                  <a:cubicBezTo>
                    <a:pt x="842324" y="1203094"/>
                    <a:pt x="866947" y="1197429"/>
                    <a:pt x="890698" y="1189512"/>
                  </a:cubicBezTo>
                  <a:cubicBezTo>
                    <a:pt x="902573" y="1185554"/>
                    <a:pt x="913932" y="1179406"/>
                    <a:pt x="926324" y="1177636"/>
                  </a:cubicBezTo>
                  <a:lnTo>
                    <a:pt x="1009451" y="1165761"/>
                  </a:lnTo>
                  <a:cubicBezTo>
                    <a:pt x="1017368" y="1153886"/>
                    <a:pt x="1032107" y="1144365"/>
                    <a:pt x="1033202" y="1130135"/>
                  </a:cubicBezTo>
                  <a:cubicBezTo>
                    <a:pt x="1036253" y="1090470"/>
                    <a:pt x="1030272" y="1050145"/>
                    <a:pt x="1021327" y="1011382"/>
                  </a:cubicBezTo>
                  <a:cubicBezTo>
                    <a:pt x="1012118" y="971478"/>
                    <a:pt x="980124" y="969176"/>
                    <a:pt x="950075" y="952005"/>
                  </a:cubicBezTo>
                  <a:cubicBezTo>
                    <a:pt x="937683" y="944924"/>
                    <a:pt x="926324" y="936172"/>
                    <a:pt x="914449" y="928255"/>
                  </a:cubicBezTo>
                  <a:cubicBezTo>
                    <a:pt x="910490" y="884712"/>
                    <a:pt x="914585" y="839666"/>
                    <a:pt x="902573" y="797626"/>
                  </a:cubicBezTo>
                  <a:cubicBezTo>
                    <a:pt x="897959" y="781478"/>
                    <a:pt x="875279" y="776582"/>
                    <a:pt x="866947" y="762000"/>
                  </a:cubicBezTo>
                  <a:cubicBezTo>
                    <a:pt x="858850" y="747829"/>
                    <a:pt x="859030" y="730333"/>
                    <a:pt x="855072" y="714499"/>
                  </a:cubicBezTo>
                  <a:cubicBezTo>
                    <a:pt x="851114" y="659081"/>
                    <a:pt x="855922" y="602327"/>
                    <a:pt x="843197" y="548244"/>
                  </a:cubicBezTo>
                  <a:cubicBezTo>
                    <a:pt x="839350" y="531896"/>
                    <a:pt x="821545" y="521934"/>
                    <a:pt x="807571" y="512618"/>
                  </a:cubicBezTo>
                  <a:cubicBezTo>
                    <a:pt x="797156" y="505674"/>
                    <a:pt x="783935" y="504340"/>
                    <a:pt x="771945" y="500743"/>
                  </a:cubicBezTo>
                  <a:cubicBezTo>
                    <a:pt x="744342" y="492462"/>
                    <a:pt x="716526" y="484909"/>
                    <a:pt x="688817" y="476992"/>
                  </a:cubicBezTo>
                  <a:cubicBezTo>
                    <a:pt x="692776" y="453241"/>
                    <a:pt x="700693" y="429818"/>
                    <a:pt x="700693" y="405740"/>
                  </a:cubicBezTo>
                  <a:cubicBezTo>
                    <a:pt x="700693" y="373826"/>
                    <a:pt x="694064" y="342218"/>
                    <a:pt x="688817" y="310738"/>
                  </a:cubicBezTo>
                  <a:cubicBezTo>
                    <a:pt x="683147" y="276716"/>
                    <a:pt x="668148" y="233774"/>
                    <a:pt x="653191" y="203860"/>
                  </a:cubicBezTo>
                  <a:cubicBezTo>
                    <a:pt x="646808" y="191095"/>
                    <a:pt x="640182" y="177632"/>
                    <a:pt x="629441" y="168234"/>
                  </a:cubicBezTo>
                  <a:cubicBezTo>
                    <a:pt x="555387" y="103437"/>
                    <a:pt x="581930" y="134300"/>
                    <a:pt x="522563" y="108857"/>
                  </a:cubicBezTo>
                  <a:cubicBezTo>
                    <a:pt x="506292" y="101884"/>
                    <a:pt x="491856" y="90705"/>
                    <a:pt x="475062" y="85107"/>
                  </a:cubicBezTo>
                  <a:cubicBezTo>
                    <a:pt x="444095" y="74785"/>
                    <a:pt x="380059" y="61356"/>
                    <a:pt x="380059" y="61356"/>
                  </a:cubicBezTo>
                  <a:cubicBezTo>
                    <a:pt x="372142" y="49481"/>
                    <a:pt x="367453" y="34646"/>
                    <a:pt x="356308" y="25730"/>
                  </a:cubicBezTo>
                  <a:cubicBezTo>
                    <a:pt x="338335" y="11352"/>
                    <a:pt x="322661" y="3958"/>
                    <a:pt x="308807" y="197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785447" y="3656950"/>
            <a:ext cx="2218601" cy="931024"/>
            <a:chOff x="2785447" y="3544258"/>
            <a:chExt cx="2218601" cy="931024"/>
          </a:xfrm>
        </p:grpSpPr>
        <p:pic>
          <p:nvPicPr>
            <p:cNvPr id="8" name="Immagine 1"/>
            <p:cNvPicPr>
              <a:picLocks noChangeAspect="1" noChangeArrowheads="1"/>
            </p:cNvPicPr>
            <p:nvPr/>
          </p:nvPicPr>
          <p:blipFill>
            <a:blip r:embed="rId4" cstate="print"/>
            <a:srcRect r="77217"/>
            <a:stretch>
              <a:fillRect/>
            </a:stretch>
          </p:blipFill>
          <p:spPr bwMode="auto">
            <a:xfrm>
              <a:off x="2785447" y="3568080"/>
              <a:ext cx="378000" cy="862230"/>
            </a:xfrm>
            <a:prstGeom prst="rect">
              <a:avLst/>
            </a:prstGeom>
            <a:noFill/>
          </p:spPr>
        </p:pic>
        <p:sp>
          <p:nvSpPr>
            <p:cNvPr id="11" name="CasellaDiTesto 10"/>
            <p:cNvSpPr txBox="1"/>
            <p:nvPr/>
          </p:nvSpPr>
          <p:spPr>
            <a:xfrm>
              <a:off x="3145993" y="3544258"/>
              <a:ext cx="1858055" cy="93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</a:pPr>
              <a:r>
                <a:rPr lang="it-IT" sz="1300" dirty="0"/>
                <a:t>Campagna urbanizzata</a:t>
              </a:r>
            </a:p>
            <a:p>
              <a:pPr>
                <a:spcBef>
                  <a:spcPts val="100"/>
                </a:spcBef>
              </a:pPr>
              <a:r>
                <a:rPr lang="it-IT" sz="1300" dirty="0"/>
                <a:t>Aree </a:t>
              </a:r>
              <a:r>
                <a:rPr lang="it-IT" sz="1300" dirty="0" err="1"/>
                <a:t>turistico-industriali</a:t>
              </a:r>
              <a:endParaRPr lang="it-IT" sz="1300" dirty="0"/>
            </a:p>
            <a:p>
              <a:pPr>
                <a:spcBef>
                  <a:spcPts val="100"/>
                </a:spcBef>
              </a:pPr>
              <a:r>
                <a:rPr lang="it-IT" sz="1300" dirty="0"/>
                <a:t>Aree urbane</a:t>
              </a:r>
            </a:p>
            <a:p>
              <a:pPr>
                <a:spcBef>
                  <a:spcPts val="100"/>
                </a:spcBef>
              </a:pPr>
              <a:r>
                <a:rPr lang="it-IT" sz="1300" dirty="0"/>
                <a:t>Campagna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5"/>
          <p:cNvSpPr txBox="1">
            <a:spLocks/>
          </p:cNvSpPr>
          <p:nvPr/>
        </p:nvSpPr>
        <p:spPr>
          <a:xfrm>
            <a:off x="107504" y="51470"/>
            <a:ext cx="8892480" cy="5754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Arezzo rimane un’area a vocazione industriale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251520" y="771550"/>
          <a:ext cx="42484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4788024" y="771550"/>
          <a:ext cx="41399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468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5"/>
          <p:cNvSpPr txBox="1">
            <a:spLocks/>
          </p:cNvSpPr>
          <p:nvPr/>
        </p:nvSpPr>
        <p:spPr>
          <a:xfrm>
            <a:off x="251520" y="113625"/>
            <a:ext cx="8892480" cy="5754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Arezzo, un’area a vocazione industriale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539552" y="951570"/>
          <a:ext cx="4788024" cy="32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436096" y="987574"/>
            <a:ext cx="3528392" cy="2826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b="1" dirty="0">
                <a:latin typeface="Calibri" pitchFamily="34" charset="0"/>
                <a:cs typeface="Calibri" pitchFamily="34" charset="0"/>
              </a:rPr>
              <a:t>Arezzo è la 4° Provincia italiana per imprese manifatturiere su popolazione (11 imprese manifatturiere ogni 1000 ab.) e la 2° Provincia toscana dopo Prato e la 20° Provincia italiana per addetti manifatturieri su popolazione (96 addetti manifatturieri ogni 1000 ab.) e sempre la 2° Provincia toscana dopo Prato.</a:t>
            </a:r>
          </a:p>
        </p:txBody>
      </p:sp>
      <p:sp>
        <p:nvSpPr>
          <p:cNvPr id="8" name="Ovale 7"/>
          <p:cNvSpPr/>
          <p:nvPr/>
        </p:nvSpPr>
        <p:spPr>
          <a:xfrm>
            <a:off x="1511680" y="4400705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691680" y="432142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Sistema economico locale di Arezzo</a:t>
            </a:r>
          </a:p>
        </p:txBody>
      </p:sp>
    </p:spTree>
    <p:extLst>
      <p:ext uri="{BB962C8B-B14F-4D97-AF65-F5344CB8AC3E}">
        <p14:creationId xmlns:p14="http://schemas.microsoft.com/office/powerpoint/2010/main" val="352468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5"/>
          <p:cNvSpPr txBox="1">
            <a:spLocks/>
          </p:cNvSpPr>
          <p:nvPr/>
        </p:nvSpPr>
        <p:spPr>
          <a:xfrm>
            <a:off x="251520" y="87475"/>
            <a:ext cx="889248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Occupazione presente e residente: chi attrae lavoro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259632" y="1152164"/>
          <a:ext cx="6833513" cy="2715730"/>
        </p:xfrm>
        <a:graphic>
          <a:graphicData uri="http://schemas.openxmlformats.org/drawingml/2006/table">
            <a:tbl>
              <a:tblPr/>
              <a:tblGrid>
                <a:gridCol w="242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934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Occupati residenti su pop. 15 e più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Occupati presenti su </a:t>
                      </a:r>
                    </a:p>
                    <a:p>
                      <a:pPr algn="ctr" fontAlgn="ctr"/>
                      <a:r>
                        <a:rPr lang="it-IT" sz="17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pop. 15 e più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Toscana centrale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49.6%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52.3%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Sistemi locali di Arezzo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50.0%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rgbClr val="FF6600"/>
                          </a:solidFill>
                          <a:latin typeface="Calibri" pitchFamily="34" charset="0"/>
                          <a:cs typeface="Calibri" pitchFamily="34" charset="0"/>
                        </a:rPr>
                        <a:t>51.4%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Toscana della costa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46.6%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Aree interne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47.1%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Toscana del Sud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47.9%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TOSCANA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49.1%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5"/>
          <p:cNvSpPr txBox="1">
            <a:spLocks/>
          </p:cNvSpPr>
          <p:nvPr/>
        </p:nvSpPr>
        <p:spPr>
          <a:xfrm>
            <a:off x="251520" y="87475"/>
            <a:ext cx="8892480" cy="6834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it-IT" altLang="it-IT" sz="2400" b="1" dirty="0">
                <a:solidFill>
                  <a:schemeClr val="tx2">
                    <a:lumMod val="50000"/>
                  </a:schemeClr>
                </a:solidFill>
                <a:ea typeface="+mj-ea"/>
                <a:cs typeface="Tahoma" pitchFamily="34" charset="0"/>
              </a:rPr>
              <a:t>Una relativa maggiore presenza di forza lavoro residente occupata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107505" y="1293608"/>
          <a:ext cx="8928992" cy="29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27685" y="915566"/>
            <a:ext cx="568863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50000"/>
                  </a:schemeClr>
                </a:solidFill>
              </a:rPr>
              <a:t>Tassi di occupazione nei sistemi locali del lavoro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258714" y="1707654"/>
            <a:ext cx="6697662" cy="18732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orbel" pitchFamily="34" charset="0"/>
              </a:rPr>
              <a:t>Le specializzazioni produttive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2074</Words>
  <Application>Microsoft Office PowerPoint</Application>
  <PresentationFormat>Presentazione su schermo (16:9)</PresentationFormat>
  <Paragraphs>392</Paragraphs>
  <Slides>25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Corbel</vt:lpstr>
      <vt:lpstr>Tema di Office</vt:lpstr>
      <vt:lpstr>La provincia di Arezzo:  dati ed evidenze a supporto dell'orientamento</vt:lpstr>
      <vt:lpstr>Presentazione standard di PowerPoint</vt:lpstr>
      <vt:lpstr>Ieri ed oggi: i sistemi locali della Provincia di Arezzo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specializzazioni produttive</vt:lpstr>
      <vt:lpstr>Presentazione standard di PowerPoint</vt:lpstr>
      <vt:lpstr>Presentazione standard di PowerPoint</vt:lpstr>
      <vt:lpstr>Specializzazioni produttive (stime IRPET  2019)</vt:lpstr>
      <vt:lpstr>Specializzazioni produttive (stime IRPET  2019)</vt:lpstr>
      <vt:lpstr>La domanda di lavoro</vt:lpstr>
      <vt:lpstr>La composizione settoriale della domanda di lavoro</vt:lpstr>
      <vt:lpstr>La domanda di lavoro per livelli di qualificazione</vt:lpstr>
      <vt:lpstr>Le figure professionali in cui il territorio è specializzato</vt:lpstr>
      <vt:lpstr>L’ offerta formativa</vt:lpstr>
      <vt:lpstr>Presentazione standard di PowerPoint</vt:lpstr>
      <vt:lpstr>Presentazione standard di PowerPoint</vt:lpstr>
      <vt:lpstr>Specializzazioni produttive (a partire dagli addetti dipendenti, stime IRPET  2019)</vt:lpstr>
      <vt:lpstr>Specializzazioni produttive (a partire dagli addetti dipendenti, stime IRPET  2019)</vt:lpstr>
      <vt:lpstr>Domanda  di professioni ed offerta formativa: quale abbinamento in un raggio dentro il comune di residenza?</vt:lpstr>
      <vt:lpstr>Domanda  di professioni ed offerta formativa: quale abbinamento al di fuori del comune di residenza?</vt:lpstr>
      <vt:lpstr>La provincia di Arezzo:  dati ed evidenze a supporto dell'orientamento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provincia di Arezzo:  dati ed evidenze a supporto dell'orientamento</dc:title>
  <dc:creator>nicola.sciclone</dc:creator>
  <cp:lastModifiedBy>O19HB_cts.ar.03@outlook.it</cp:lastModifiedBy>
  <cp:revision>85</cp:revision>
  <dcterms:created xsi:type="dcterms:W3CDTF">2022-06-15T13:08:46Z</dcterms:created>
  <dcterms:modified xsi:type="dcterms:W3CDTF">2022-07-12T09:07:58Z</dcterms:modified>
</cp:coreProperties>
</file>