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82" r:id="rId2"/>
    <p:sldId id="29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D5D5"/>
    <a:srgbClr val="D8D8D6"/>
    <a:srgbClr val="D7D8DA"/>
    <a:srgbClr val="FFFFFF"/>
    <a:srgbClr val="DCDDDF"/>
    <a:srgbClr val="D9DBD6"/>
    <a:srgbClr val="D6D8D7"/>
    <a:srgbClr val="D9DBD9"/>
    <a:srgbClr val="D4D5CF"/>
    <a:srgbClr val="D4D7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895" autoAdjust="0"/>
  </p:normalViewPr>
  <p:slideViewPr>
    <p:cSldViewPr showGuides="1">
      <p:cViewPr varScale="1">
        <p:scale>
          <a:sx n="107" d="100"/>
          <a:sy n="107" d="100"/>
        </p:scale>
        <p:origin x="1014" y="36"/>
      </p:cViewPr>
      <p:guideLst>
        <p:guide orient="horz" pos="2160"/>
        <p:guide pos="2880"/>
      </p:guideLst>
    </p:cSldViewPr>
  </p:slideViewPr>
  <p:notesTextViewPr>
    <p:cViewPr>
      <p:scale>
        <a:sx n="1" d="1"/>
        <a:sy n="1" d="1"/>
      </p:scale>
      <p:origin x="0" y="0"/>
    </p:cViewPr>
  </p:notesText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5C19FA-402E-4B93-94FE-CBF8DF070886}" type="datetimeFigureOut">
              <a:rPr lang="it-IT" smtClean="0"/>
              <a:t>19/10/2021</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2D72D2-0008-4F30-B65B-89161C9EBB7B}" type="slidenum">
              <a:rPr lang="it-IT" smtClean="0"/>
              <a:t>‹N›</a:t>
            </a:fld>
            <a:endParaRPr lang="it-IT"/>
          </a:p>
        </p:txBody>
      </p:sp>
    </p:spTree>
    <p:extLst>
      <p:ext uri="{BB962C8B-B14F-4D97-AF65-F5344CB8AC3E}">
        <p14:creationId xmlns:p14="http://schemas.microsoft.com/office/powerpoint/2010/main" val="3722698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1</a:t>
            </a:fld>
            <a:endParaRPr lang="it-IT"/>
          </a:p>
        </p:txBody>
      </p:sp>
    </p:spTree>
    <p:extLst>
      <p:ext uri="{BB962C8B-B14F-4D97-AF65-F5344CB8AC3E}">
        <p14:creationId xmlns:p14="http://schemas.microsoft.com/office/powerpoint/2010/main" val="3886917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10</a:t>
            </a:fld>
            <a:endParaRPr lang="it-IT"/>
          </a:p>
        </p:txBody>
      </p:sp>
    </p:spTree>
    <p:extLst>
      <p:ext uri="{BB962C8B-B14F-4D97-AF65-F5344CB8AC3E}">
        <p14:creationId xmlns:p14="http://schemas.microsoft.com/office/powerpoint/2010/main" val="3369161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11</a:t>
            </a:fld>
            <a:endParaRPr lang="it-IT"/>
          </a:p>
        </p:txBody>
      </p:sp>
    </p:spTree>
    <p:extLst>
      <p:ext uri="{BB962C8B-B14F-4D97-AF65-F5344CB8AC3E}">
        <p14:creationId xmlns:p14="http://schemas.microsoft.com/office/powerpoint/2010/main" val="31665759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12</a:t>
            </a:fld>
            <a:endParaRPr lang="it-IT"/>
          </a:p>
        </p:txBody>
      </p:sp>
    </p:spTree>
    <p:extLst>
      <p:ext uri="{BB962C8B-B14F-4D97-AF65-F5344CB8AC3E}">
        <p14:creationId xmlns:p14="http://schemas.microsoft.com/office/powerpoint/2010/main" val="42130713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13</a:t>
            </a:fld>
            <a:endParaRPr lang="it-IT"/>
          </a:p>
        </p:txBody>
      </p:sp>
    </p:spTree>
    <p:extLst>
      <p:ext uri="{BB962C8B-B14F-4D97-AF65-F5344CB8AC3E}">
        <p14:creationId xmlns:p14="http://schemas.microsoft.com/office/powerpoint/2010/main" val="14855587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14</a:t>
            </a:fld>
            <a:endParaRPr lang="it-IT"/>
          </a:p>
        </p:txBody>
      </p:sp>
    </p:spTree>
    <p:extLst>
      <p:ext uri="{BB962C8B-B14F-4D97-AF65-F5344CB8AC3E}">
        <p14:creationId xmlns:p14="http://schemas.microsoft.com/office/powerpoint/2010/main" val="32421619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15</a:t>
            </a:fld>
            <a:endParaRPr lang="it-IT"/>
          </a:p>
        </p:txBody>
      </p:sp>
    </p:spTree>
    <p:extLst>
      <p:ext uri="{BB962C8B-B14F-4D97-AF65-F5344CB8AC3E}">
        <p14:creationId xmlns:p14="http://schemas.microsoft.com/office/powerpoint/2010/main" val="40061937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16</a:t>
            </a:fld>
            <a:endParaRPr lang="it-IT"/>
          </a:p>
        </p:txBody>
      </p:sp>
    </p:spTree>
    <p:extLst>
      <p:ext uri="{BB962C8B-B14F-4D97-AF65-F5344CB8AC3E}">
        <p14:creationId xmlns:p14="http://schemas.microsoft.com/office/powerpoint/2010/main" val="234501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17</a:t>
            </a:fld>
            <a:endParaRPr lang="it-IT"/>
          </a:p>
        </p:txBody>
      </p:sp>
    </p:spTree>
    <p:extLst>
      <p:ext uri="{BB962C8B-B14F-4D97-AF65-F5344CB8AC3E}">
        <p14:creationId xmlns:p14="http://schemas.microsoft.com/office/powerpoint/2010/main" val="17736438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18</a:t>
            </a:fld>
            <a:endParaRPr lang="it-IT"/>
          </a:p>
        </p:txBody>
      </p:sp>
    </p:spTree>
    <p:extLst>
      <p:ext uri="{BB962C8B-B14F-4D97-AF65-F5344CB8AC3E}">
        <p14:creationId xmlns:p14="http://schemas.microsoft.com/office/powerpoint/2010/main" val="470523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19</a:t>
            </a:fld>
            <a:endParaRPr lang="it-IT"/>
          </a:p>
        </p:txBody>
      </p:sp>
    </p:spTree>
    <p:extLst>
      <p:ext uri="{BB962C8B-B14F-4D97-AF65-F5344CB8AC3E}">
        <p14:creationId xmlns:p14="http://schemas.microsoft.com/office/powerpoint/2010/main" val="332176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2</a:t>
            </a:fld>
            <a:endParaRPr lang="it-IT"/>
          </a:p>
        </p:txBody>
      </p:sp>
    </p:spTree>
    <p:extLst>
      <p:ext uri="{BB962C8B-B14F-4D97-AF65-F5344CB8AC3E}">
        <p14:creationId xmlns:p14="http://schemas.microsoft.com/office/powerpoint/2010/main" val="13213807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20</a:t>
            </a:fld>
            <a:endParaRPr lang="it-IT"/>
          </a:p>
        </p:txBody>
      </p:sp>
    </p:spTree>
    <p:extLst>
      <p:ext uri="{BB962C8B-B14F-4D97-AF65-F5344CB8AC3E}">
        <p14:creationId xmlns:p14="http://schemas.microsoft.com/office/powerpoint/2010/main" val="12955472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21</a:t>
            </a:fld>
            <a:endParaRPr lang="it-IT"/>
          </a:p>
        </p:txBody>
      </p:sp>
    </p:spTree>
    <p:extLst>
      <p:ext uri="{BB962C8B-B14F-4D97-AF65-F5344CB8AC3E}">
        <p14:creationId xmlns:p14="http://schemas.microsoft.com/office/powerpoint/2010/main" val="26805595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22</a:t>
            </a:fld>
            <a:endParaRPr lang="it-IT"/>
          </a:p>
        </p:txBody>
      </p:sp>
    </p:spTree>
    <p:extLst>
      <p:ext uri="{BB962C8B-B14F-4D97-AF65-F5344CB8AC3E}">
        <p14:creationId xmlns:p14="http://schemas.microsoft.com/office/powerpoint/2010/main" val="27504186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23</a:t>
            </a:fld>
            <a:endParaRPr lang="it-IT"/>
          </a:p>
        </p:txBody>
      </p:sp>
    </p:spTree>
    <p:extLst>
      <p:ext uri="{BB962C8B-B14F-4D97-AF65-F5344CB8AC3E}">
        <p14:creationId xmlns:p14="http://schemas.microsoft.com/office/powerpoint/2010/main" val="12850567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24</a:t>
            </a:fld>
            <a:endParaRPr lang="it-IT"/>
          </a:p>
        </p:txBody>
      </p:sp>
    </p:spTree>
    <p:extLst>
      <p:ext uri="{BB962C8B-B14F-4D97-AF65-F5344CB8AC3E}">
        <p14:creationId xmlns:p14="http://schemas.microsoft.com/office/powerpoint/2010/main" val="893283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3</a:t>
            </a:fld>
            <a:endParaRPr lang="it-IT"/>
          </a:p>
        </p:txBody>
      </p:sp>
    </p:spTree>
    <p:extLst>
      <p:ext uri="{BB962C8B-B14F-4D97-AF65-F5344CB8AC3E}">
        <p14:creationId xmlns:p14="http://schemas.microsoft.com/office/powerpoint/2010/main" val="3521441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4</a:t>
            </a:fld>
            <a:endParaRPr lang="it-IT"/>
          </a:p>
        </p:txBody>
      </p:sp>
    </p:spTree>
    <p:extLst>
      <p:ext uri="{BB962C8B-B14F-4D97-AF65-F5344CB8AC3E}">
        <p14:creationId xmlns:p14="http://schemas.microsoft.com/office/powerpoint/2010/main" val="4931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5</a:t>
            </a:fld>
            <a:endParaRPr lang="it-IT"/>
          </a:p>
        </p:txBody>
      </p:sp>
    </p:spTree>
    <p:extLst>
      <p:ext uri="{BB962C8B-B14F-4D97-AF65-F5344CB8AC3E}">
        <p14:creationId xmlns:p14="http://schemas.microsoft.com/office/powerpoint/2010/main" val="2210917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6</a:t>
            </a:fld>
            <a:endParaRPr lang="it-IT"/>
          </a:p>
        </p:txBody>
      </p:sp>
    </p:spTree>
    <p:extLst>
      <p:ext uri="{BB962C8B-B14F-4D97-AF65-F5344CB8AC3E}">
        <p14:creationId xmlns:p14="http://schemas.microsoft.com/office/powerpoint/2010/main" val="997766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7</a:t>
            </a:fld>
            <a:endParaRPr lang="it-IT"/>
          </a:p>
        </p:txBody>
      </p:sp>
    </p:spTree>
    <p:extLst>
      <p:ext uri="{BB962C8B-B14F-4D97-AF65-F5344CB8AC3E}">
        <p14:creationId xmlns:p14="http://schemas.microsoft.com/office/powerpoint/2010/main" val="2436194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8</a:t>
            </a:fld>
            <a:endParaRPr lang="it-IT"/>
          </a:p>
        </p:txBody>
      </p:sp>
    </p:spTree>
    <p:extLst>
      <p:ext uri="{BB962C8B-B14F-4D97-AF65-F5344CB8AC3E}">
        <p14:creationId xmlns:p14="http://schemas.microsoft.com/office/powerpoint/2010/main" val="3837133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22D72D2-0008-4F30-B65B-89161C9EBB7B}" type="slidenum">
              <a:rPr lang="it-IT" smtClean="0"/>
              <a:t>9</a:t>
            </a:fld>
            <a:endParaRPr lang="it-IT"/>
          </a:p>
        </p:txBody>
      </p:sp>
    </p:spTree>
    <p:extLst>
      <p:ext uri="{BB962C8B-B14F-4D97-AF65-F5344CB8AC3E}">
        <p14:creationId xmlns:p14="http://schemas.microsoft.com/office/powerpoint/2010/main" val="1636935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07B2F6EB-978E-4AE0-B75F-E384902BCFAF}" type="datetime1">
              <a:rPr lang="it-IT" smtClean="0"/>
              <a:t>19/10/2021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04F3E0D-B61C-454A-A4AB-8B0624EEBD47}" type="slidenum">
              <a:rPr lang="it-IT" smtClean="0"/>
              <a:t>‹N›</a:t>
            </a:fld>
            <a:endParaRPr lang="it-IT"/>
          </a:p>
        </p:txBody>
      </p:sp>
    </p:spTree>
    <p:extLst>
      <p:ext uri="{BB962C8B-B14F-4D97-AF65-F5344CB8AC3E}">
        <p14:creationId xmlns:p14="http://schemas.microsoft.com/office/powerpoint/2010/main" val="1278530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F7B777C-BC6C-480B-869D-60EC452687E2}" type="datetime1">
              <a:rPr lang="it-IT" smtClean="0"/>
              <a:t>19/10/2021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04F3E0D-B61C-454A-A4AB-8B0624EEBD47}" type="slidenum">
              <a:rPr lang="it-IT" smtClean="0"/>
              <a:t>‹N›</a:t>
            </a:fld>
            <a:endParaRPr lang="it-IT"/>
          </a:p>
        </p:txBody>
      </p:sp>
    </p:spTree>
    <p:extLst>
      <p:ext uri="{BB962C8B-B14F-4D97-AF65-F5344CB8AC3E}">
        <p14:creationId xmlns:p14="http://schemas.microsoft.com/office/powerpoint/2010/main" val="823700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7C0CCF6-F29A-4615-A5B4-B1EB7C4DEE74}" type="datetime1">
              <a:rPr lang="it-IT" smtClean="0"/>
              <a:t>19/10/2021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04F3E0D-B61C-454A-A4AB-8B0624EEBD47}" type="slidenum">
              <a:rPr lang="it-IT" smtClean="0"/>
              <a:t>‹N›</a:t>
            </a:fld>
            <a:endParaRPr lang="it-IT"/>
          </a:p>
        </p:txBody>
      </p:sp>
    </p:spTree>
    <p:extLst>
      <p:ext uri="{BB962C8B-B14F-4D97-AF65-F5344CB8AC3E}">
        <p14:creationId xmlns:p14="http://schemas.microsoft.com/office/powerpoint/2010/main" val="1257408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260E4D3-8465-4DFD-B9D3-89313C82D768}" type="datetime1">
              <a:rPr lang="it-IT" smtClean="0"/>
              <a:t>19/10/2021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04F3E0D-B61C-454A-A4AB-8B0624EEBD47}" type="slidenum">
              <a:rPr lang="it-IT" smtClean="0"/>
              <a:t>‹N›</a:t>
            </a:fld>
            <a:endParaRPr lang="it-IT"/>
          </a:p>
        </p:txBody>
      </p:sp>
    </p:spTree>
    <p:extLst>
      <p:ext uri="{BB962C8B-B14F-4D97-AF65-F5344CB8AC3E}">
        <p14:creationId xmlns:p14="http://schemas.microsoft.com/office/powerpoint/2010/main" val="674184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AD1F6981-3512-4180-BAB0-3C28416889E3}" type="datetime1">
              <a:rPr lang="it-IT" smtClean="0"/>
              <a:t>19/10/2021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04F3E0D-B61C-454A-A4AB-8B0624EEBD47}" type="slidenum">
              <a:rPr lang="it-IT" smtClean="0"/>
              <a:t>‹N›</a:t>
            </a:fld>
            <a:endParaRPr lang="it-IT"/>
          </a:p>
        </p:txBody>
      </p:sp>
    </p:spTree>
    <p:extLst>
      <p:ext uri="{BB962C8B-B14F-4D97-AF65-F5344CB8AC3E}">
        <p14:creationId xmlns:p14="http://schemas.microsoft.com/office/powerpoint/2010/main" val="860097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9900B807-666A-43A9-8312-FA86480E1308}" type="datetime1">
              <a:rPr lang="it-IT" smtClean="0"/>
              <a:t>19/10/2021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04F3E0D-B61C-454A-A4AB-8B0624EEBD47}" type="slidenum">
              <a:rPr lang="it-IT" smtClean="0"/>
              <a:t>‹N›</a:t>
            </a:fld>
            <a:endParaRPr lang="it-IT"/>
          </a:p>
        </p:txBody>
      </p:sp>
    </p:spTree>
    <p:extLst>
      <p:ext uri="{BB962C8B-B14F-4D97-AF65-F5344CB8AC3E}">
        <p14:creationId xmlns:p14="http://schemas.microsoft.com/office/powerpoint/2010/main" val="269339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8E34A514-8CBE-4C8A-93AA-F0BF17DCA0C8}" type="datetime1">
              <a:rPr lang="it-IT" smtClean="0"/>
              <a:t>19/10/2021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04F3E0D-B61C-454A-A4AB-8B0624EEBD47}" type="slidenum">
              <a:rPr lang="it-IT" smtClean="0"/>
              <a:t>‹N›</a:t>
            </a:fld>
            <a:endParaRPr lang="it-IT"/>
          </a:p>
        </p:txBody>
      </p:sp>
    </p:spTree>
    <p:extLst>
      <p:ext uri="{BB962C8B-B14F-4D97-AF65-F5344CB8AC3E}">
        <p14:creationId xmlns:p14="http://schemas.microsoft.com/office/powerpoint/2010/main" val="2912642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9E16544-7D89-4EE0-BEB9-0A2570778A2D}" type="datetime1">
              <a:rPr lang="it-IT" smtClean="0"/>
              <a:t>19/10/2021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04F3E0D-B61C-454A-A4AB-8B0624EEBD47}" type="slidenum">
              <a:rPr lang="it-IT" smtClean="0"/>
              <a:t>‹N›</a:t>
            </a:fld>
            <a:endParaRPr lang="it-IT"/>
          </a:p>
        </p:txBody>
      </p:sp>
    </p:spTree>
    <p:extLst>
      <p:ext uri="{BB962C8B-B14F-4D97-AF65-F5344CB8AC3E}">
        <p14:creationId xmlns:p14="http://schemas.microsoft.com/office/powerpoint/2010/main" val="1572085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453C649-DFA6-4974-90F2-990D74F4556A}" type="datetime1">
              <a:rPr lang="it-IT" smtClean="0"/>
              <a:t>19/10/2021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04F3E0D-B61C-454A-A4AB-8B0624EEBD47}" type="slidenum">
              <a:rPr lang="it-IT" smtClean="0"/>
              <a:t>‹N›</a:t>
            </a:fld>
            <a:endParaRPr lang="it-IT"/>
          </a:p>
        </p:txBody>
      </p:sp>
    </p:spTree>
    <p:extLst>
      <p:ext uri="{BB962C8B-B14F-4D97-AF65-F5344CB8AC3E}">
        <p14:creationId xmlns:p14="http://schemas.microsoft.com/office/powerpoint/2010/main" val="2972627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55EBB86-148E-4C9E-A36C-951CEFE24C52}" type="datetime1">
              <a:rPr lang="it-IT" smtClean="0"/>
              <a:t>19/10/2021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04F3E0D-B61C-454A-A4AB-8B0624EEBD47}" type="slidenum">
              <a:rPr lang="it-IT" smtClean="0"/>
              <a:t>‹N›</a:t>
            </a:fld>
            <a:endParaRPr lang="it-IT"/>
          </a:p>
        </p:txBody>
      </p:sp>
    </p:spTree>
    <p:extLst>
      <p:ext uri="{BB962C8B-B14F-4D97-AF65-F5344CB8AC3E}">
        <p14:creationId xmlns:p14="http://schemas.microsoft.com/office/powerpoint/2010/main" val="569121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0438C9E3-45E6-4B0D-8030-D65B76F6556F}" type="datetime1">
              <a:rPr lang="it-IT" smtClean="0"/>
              <a:t>19/10/2021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04F3E0D-B61C-454A-A4AB-8B0624EEBD47}" type="slidenum">
              <a:rPr lang="it-IT" smtClean="0"/>
              <a:t>‹N›</a:t>
            </a:fld>
            <a:endParaRPr lang="it-IT"/>
          </a:p>
        </p:txBody>
      </p:sp>
    </p:spTree>
    <p:extLst>
      <p:ext uri="{BB962C8B-B14F-4D97-AF65-F5344CB8AC3E}">
        <p14:creationId xmlns:p14="http://schemas.microsoft.com/office/powerpoint/2010/main" val="223355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F5835B-34E7-4396-8AC5-80334AD4E4D7}" type="datetime1">
              <a:rPr lang="it-IT" smtClean="0"/>
              <a:t>19/10/2021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4F3E0D-B61C-454A-A4AB-8B0624EEBD47}" type="slidenum">
              <a:rPr lang="it-IT" smtClean="0"/>
              <a:t>‹N›</a:t>
            </a:fld>
            <a:endParaRPr lang="it-IT"/>
          </a:p>
        </p:txBody>
      </p:sp>
    </p:spTree>
    <p:extLst>
      <p:ext uri="{BB962C8B-B14F-4D97-AF65-F5344CB8AC3E}">
        <p14:creationId xmlns:p14="http://schemas.microsoft.com/office/powerpoint/2010/main" val="4007063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Word_Document.docx"/><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numero diapositiva 1">
            <a:extLst>
              <a:ext uri="{FF2B5EF4-FFF2-40B4-BE49-F238E27FC236}">
                <a16:creationId xmlns:a16="http://schemas.microsoft.com/office/drawing/2014/main" id="{A8428671-0D78-40D0-9A36-9DEC0459DCCE}"/>
              </a:ext>
            </a:extLst>
          </p:cNvPr>
          <p:cNvSpPr>
            <a:spLocks noGrp="1"/>
          </p:cNvSpPr>
          <p:nvPr>
            <p:ph type="sldNum" sz="quarter" idx="12"/>
          </p:nvPr>
        </p:nvSpPr>
        <p:spPr/>
        <p:txBody>
          <a:bodyPr/>
          <a:lstStyle/>
          <a:p>
            <a:fld id="{804F3E0D-B61C-454A-A4AB-8B0624EEBD47}" type="slidenum">
              <a:rPr lang="it-IT" smtClean="0"/>
              <a:t>1</a:t>
            </a:fld>
            <a:endParaRPr lang="it-IT"/>
          </a:p>
        </p:txBody>
      </p:sp>
      <p:sp>
        <p:nvSpPr>
          <p:cNvPr id="5" name="CasellaDiTesto 4">
            <a:extLst>
              <a:ext uri="{FF2B5EF4-FFF2-40B4-BE49-F238E27FC236}">
                <a16:creationId xmlns:a16="http://schemas.microsoft.com/office/drawing/2014/main" id="{98DB2CBE-F26D-489F-BF67-61CA5EB53108}"/>
              </a:ext>
            </a:extLst>
          </p:cNvPr>
          <p:cNvSpPr txBox="1"/>
          <p:nvPr/>
        </p:nvSpPr>
        <p:spPr>
          <a:xfrm>
            <a:off x="502216" y="1732642"/>
            <a:ext cx="8184584" cy="4954284"/>
          </a:xfrm>
          <a:prstGeom prst="rect">
            <a:avLst/>
          </a:prstGeom>
          <a:solidFill>
            <a:schemeClr val="accent1">
              <a:lumMod val="20000"/>
              <a:lumOff val="80000"/>
            </a:schemeClr>
          </a:solidFill>
        </p:spPr>
        <p:txBody>
          <a:bodyPr wrap="square">
            <a:spAutoFit/>
          </a:bodyPr>
          <a:lstStyle/>
          <a:p>
            <a:pPr marL="285750" indent="-285750" algn="just">
              <a:buFont typeface="Wingdings" panose="05000000000000000000" pitchFamily="2" charset="2"/>
              <a:buChar char="v"/>
            </a:pPr>
            <a:r>
              <a:rPr lang="it-IT" sz="1400" dirty="0">
                <a:effectLst/>
                <a:latin typeface="Tahoma" panose="020B0604030504040204" pitchFamily="34" charset="0"/>
                <a:ea typeface="Tahoma" panose="020B0604030504040204" pitchFamily="34" charset="0"/>
                <a:cs typeface="Tahoma" panose="020B0604030504040204" pitchFamily="34" charset="0"/>
              </a:rPr>
              <a:t>Le tabelle degli uffici giudiziari rappresentano lo </a:t>
            </a:r>
            <a:r>
              <a:rPr lang="it-IT" sz="1400" b="1" dirty="0">
                <a:effectLst/>
                <a:latin typeface="Tahoma" panose="020B0604030504040204" pitchFamily="34" charset="0"/>
                <a:ea typeface="Tahoma" panose="020B0604030504040204" pitchFamily="34" charset="0"/>
                <a:cs typeface="Tahoma" panose="020B0604030504040204" pitchFamily="34" charset="0"/>
              </a:rPr>
              <a:t>strumento per l’attuazione di fondamentali principi costituzionali</a:t>
            </a:r>
            <a:r>
              <a:rPr lang="it-IT" sz="1400" dirty="0">
                <a:effectLst/>
                <a:latin typeface="Tahoma" panose="020B0604030504040204" pitchFamily="34" charset="0"/>
                <a:ea typeface="Tahoma" panose="020B0604030504040204" pitchFamily="34" charset="0"/>
                <a:cs typeface="Tahoma" panose="020B0604030504040204" pitchFamily="34" charset="0"/>
              </a:rPr>
              <a:t>: da un  lato quello del giudice naturale precostituito per legge di cui all’art. 25 Coste, da un altro lato quelli di efficienze ed imparzialità della funzione giurisdizionale di cui agli artt. 97 e 111 Cost. </a:t>
            </a:r>
          </a:p>
          <a:p>
            <a:pPr marL="285750" indent="-285750" algn="just">
              <a:buFont typeface="Wingdings" panose="05000000000000000000" pitchFamily="2" charset="2"/>
              <a:buChar char="v"/>
            </a:pPr>
            <a:endParaRPr lang="it-IT" sz="1400" dirty="0">
              <a:effectLst/>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Wingdings" panose="05000000000000000000" pitchFamily="2" charset="2"/>
              <a:buChar char="v"/>
            </a:pPr>
            <a:r>
              <a:rPr lang="it-IT" sz="1400" dirty="0">
                <a:effectLst/>
                <a:latin typeface="Tahoma" panose="020B0604030504040204" pitchFamily="34" charset="0"/>
                <a:ea typeface="Tahoma" panose="020B0604030504040204" pitchFamily="34" charset="0"/>
                <a:cs typeface="Tahoma" panose="020B0604030504040204" pitchFamily="34" charset="0"/>
              </a:rPr>
              <a:t>Nascono con l’impegno a </a:t>
            </a:r>
            <a:r>
              <a:rPr lang="it-IT" sz="1400" b="1" dirty="0">
                <a:effectLst/>
                <a:latin typeface="Tahoma" panose="020B0604030504040204" pitchFamily="34" charset="0"/>
                <a:ea typeface="Tahoma" panose="020B0604030504040204" pitchFamily="34" charset="0"/>
                <a:cs typeface="Tahoma" panose="020B0604030504040204" pitchFamily="34" charset="0"/>
              </a:rPr>
              <a:t>dare un nuovo volto all’assetto ordinamentale della magistratura</a:t>
            </a:r>
            <a:r>
              <a:rPr lang="it-IT" sz="1400" dirty="0">
                <a:effectLst/>
                <a:latin typeface="Tahoma" panose="020B0604030504040204" pitchFamily="34" charset="0"/>
                <a:ea typeface="Tahoma" panose="020B0604030504040204" pitchFamily="34" charset="0"/>
                <a:cs typeface="Tahoma" panose="020B0604030504040204" pitchFamily="34" charset="0"/>
              </a:rPr>
              <a:t> ispirandosi a </a:t>
            </a:r>
            <a:r>
              <a:rPr lang="it-IT" sz="1400" b="1" dirty="0">
                <a:effectLst/>
                <a:latin typeface="Tahoma" panose="020B0604030504040204" pitchFamily="34" charset="0"/>
                <a:ea typeface="Tahoma" panose="020B0604030504040204" pitchFamily="34" charset="0"/>
                <a:cs typeface="Tahoma" panose="020B0604030504040204" pitchFamily="34" charset="0"/>
              </a:rPr>
              <a:t>criteri di efficienza e di razionalità </a:t>
            </a:r>
            <a:r>
              <a:rPr lang="it-IT" sz="1400" dirty="0">
                <a:effectLst/>
                <a:latin typeface="Tahoma" panose="020B0604030504040204" pitchFamily="34" charset="0"/>
                <a:ea typeface="Tahoma" panose="020B0604030504040204" pitchFamily="34" charset="0"/>
                <a:cs typeface="Tahoma" panose="020B0604030504040204" pitchFamily="34" charset="0"/>
              </a:rPr>
              <a:t>del servizio giustizia. </a:t>
            </a:r>
          </a:p>
          <a:p>
            <a:pPr marL="285750" indent="-285750" algn="just">
              <a:buFont typeface="Wingdings" panose="05000000000000000000" pitchFamily="2" charset="2"/>
              <a:buChar char="v"/>
            </a:pPr>
            <a:endParaRPr lang="it-IT" sz="1400" dirty="0">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Wingdings" panose="05000000000000000000" pitchFamily="2" charset="2"/>
              <a:buChar char="v"/>
            </a:pPr>
            <a:r>
              <a:rPr lang="it-IT" sz="1400" dirty="0">
                <a:effectLst/>
                <a:latin typeface="Tahoma" panose="020B0604030504040204" pitchFamily="34" charset="0"/>
                <a:ea typeface="Tahoma" panose="020B0604030504040204" pitchFamily="34" charset="0"/>
                <a:cs typeface="Tahoma" panose="020B0604030504040204" pitchFamily="34" charset="0"/>
              </a:rPr>
              <a:t>Si passa da una </a:t>
            </a:r>
            <a:r>
              <a:rPr lang="it-IT" sz="1400" b="1" dirty="0">
                <a:effectLst/>
                <a:latin typeface="Tahoma" panose="020B0604030504040204" pitchFamily="34" charset="0"/>
                <a:ea typeface="Tahoma" panose="020B0604030504040204" pitchFamily="34" charset="0"/>
                <a:cs typeface="Tahoma" panose="020B0604030504040204" pitchFamily="34" charset="0"/>
              </a:rPr>
              <a:t>concezione statica e burocratica dell’organizzazione giudiziaria</a:t>
            </a:r>
            <a:r>
              <a:rPr lang="it-IT" sz="1400" dirty="0">
                <a:effectLst/>
                <a:latin typeface="Tahoma" panose="020B0604030504040204" pitchFamily="34" charset="0"/>
                <a:ea typeface="Tahoma" panose="020B0604030504040204" pitchFamily="34" charset="0"/>
                <a:cs typeface="Tahoma" panose="020B0604030504040204" pitchFamily="34" charset="0"/>
              </a:rPr>
              <a:t>, che in sostanza veniva ad identificarsi con il </a:t>
            </a:r>
            <a:r>
              <a:rPr lang="it-IT" sz="1400" b="1" dirty="0">
                <a:effectLst/>
                <a:latin typeface="Tahoma" panose="020B0604030504040204" pitchFamily="34" charset="0"/>
                <a:ea typeface="Tahoma" panose="020B0604030504040204" pitchFamily="34" charset="0"/>
                <a:cs typeface="Tahoma" panose="020B0604030504040204" pitchFamily="34" charset="0"/>
              </a:rPr>
              <a:t>diritto tabellare</a:t>
            </a:r>
            <a:r>
              <a:rPr lang="it-IT" sz="1400" dirty="0">
                <a:effectLst/>
                <a:latin typeface="Tahoma" panose="020B0604030504040204" pitchFamily="34" charset="0"/>
                <a:ea typeface="Tahoma" panose="020B0604030504040204" pitchFamily="34" charset="0"/>
                <a:cs typeface="Tahoma" panose="020B0604030504040204" pitchFamily="34" charset="0"/>
              </a:rPr>
              <a:t>, </a:t>
            </a:r>
          </a:p>
          <a:p>
            <a:pPr marL="285750" indent="-285750" algn="just">
              <a:buFont typeface="Wingdings" panose="05000000000000000000" pitchFamily="2" charset="2"/>
              <a:buChar char="v"/>
            </a:pPr>
            <a:r>
              <a:rPr lang="it-IT" sz="1400" dirty="0">
                <a:effectLst/>
                <a:latin typeface="Tahoma" panose="020B0604030504040204" pitchFamily="34" charset="0"/>
                <a:ea typeface="Tahoma" panose="020B0604030504040204" pitchFamily="34" charset="0"/>
                <a:cs typeface="Tahoma" panose="020B0604030504040204" pitchFamily="34" charset="0"/>
              </a:rPr>
              <a:t>ad </a:t>
            </a:r>
            <a:r>
              <a:rPr lang="it-IT" sz="1400" b="1" dirty="0">
                <a:effectLst/>
                <a:latin typeface="Tahoma" panose="020B0604030504040204" pitchFamily="34" charset="0"/>
                <a:ea typeface="Tahoma" panose="020B0604030504040204" pitchFamily="34" charset="0"/>
                <a:cs typeface="Tahoma" panose="020B0604030504040204" pitchFamily="34" charset="0"/>
              </a:rPr>
              <a:t>un’idea aperta e dinamica dei documenti organizzativi </a:t>
            </a:r>
            <a:r>
              <a:rPr lang="it-IT" sz="1400" dirty="0">
                <a:effectLst/>
                <a:latin typeface="Tahoma" panose="020B0604030504040204" pitchFamily="34" charset="0"/>
                <a:ea typeface="Tahoma" panose="020B0604030504040204" pitchFamily="34" charset="0"/>
                <a:cs typeface="Tahoma" panose="020B0604030504040204" pitchFamily="34" charset="0"/>
              </a:rPr>
              <a:t>che devono essere il risultato di </a:t>
            </a:r>
            <a:r>
              <a:rPr lang="it-IT" sz="1400" b="1" dirty="0">
                <a:effectLst/>
                <a:latin typeface="Tahoma" panose="020B0604030504040204" pitchFamily="34" charset="0"/>
                <a:ea typeface="Tahoma" panose="020B0604030504040204" pitchFamily="34" charset="0"/>
                <a:cs typeface="Tahoma" panose="020B0604030504040204" pitchFamily="34" charset="0"/>
              </a:rPr>
              <a:t>sinergie istituzionali e sociali</a:t>
            </a:r>
            <a:r>
              <a:rPr lang="it-IT" sz="1400" dirty="0">
                <a:effectLst/>
                <a:latin typeface="Tahoma" panose="020B0604030504040204" pitchFamily="34" charset="0"/>
                <a:ea typeface="Tahoma" panose="020B0604030504040204" pitchFamily="34" charset="0"/>
                <a:cs typeface="Tahoma" panose="020B0604030504040204" pitchFamily="34" charset="0"/>
              </a:rPr>
              <a:t>. </a:t>
            </a:r>
          </a:p>
          <a:p>
            <a:pPr marL="285750" indent="-285750" algn="just">
              <a:buFont typeface="Wingdings" panose="05000000000000000000" pitchFamily="2" charset="2"/>
              <a:buChar char="v"/>
            </a:pPr>
            <a:endParaRPr lang="it-IT" sz="1400" dirty="0">
              <a:effectLst/>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Wingdings" panose="05000000000000000000" pitchFamily="2" charset="2"/>
              <a:buChar char="v"/>
            </a:pPr>
            <a:r>
              <a:rPr lang="it-IT" sz="1400" dirty="0">
                <a:effectLst/>
                <a:latin typeface="Tahoma" panose="020B0604030504040204" pitchFamily="34" charset="0"/>
                <a:ea typeface="Tahoma" panose="020B0604030504040204" pitchFamily="34" charset="0"/>
                <a:cs typeface="Tahoma" panose="020B0604030504040204" pitchFamily="34" charset="0"/>
              </a:rPr>
              <a:t>Si tratta di un </a:t>
            </a:r>
            <a:r>
              <a:rPr lang="it-IT" sz="1400" b="1" u="sng" dirty="0">
                <a:effectLst/>
                <a:latin typeface="Tahoma" panose="020B0604030504040204" pitchFamily="34" charset="0"/>
                <a:ea typeface="Tahoma" panose="020B0604030504040204" pitchFamily="34" charset="0"/>
                <a:cs typeface="Tahoma" panose="020B0604030504040204" pitchFamily="34" charset="0"/>
              </a:rPr>
              <a:t>necessario cambiamento culturale </a:t>
            </a:r>
            <a:r>
              <a:rPr lang="it-IT" sz="1400" dirty="0">
                <a:effectLst/>
                <a:latin typeface="Tahoma" panose="020B0604030504040204" pitchFamily="34" charset="0"/>
                <a:ea typeface="Tahoma" panose="020B0604030504040204" pitchFamily="34" charset="0"/>
                <a:cs typeface="Tahoma" panose="020B0604030504040204" pitchFamily="34" charset="0"/>
              </a:rPr>
              <a:t>ancora in atto, dovendo superarsi una visione autoreferenziale della magistratura attraverso l’apertura della sua organizzazione verso l’esterno. </a:t>
            </a:r>
          </a:p>
          <a:p>
            <a:pPr marL="285750" indent="-285750" algn="just">
              <a:buFont typeface="Wingdings" panose="05000000000000000000" pitchFamily="2" charset="2"/>
              <a:buChar char="v"/>
            </a:pPr>
            <a:endParaRPr lang="it-IT" sz="1400" dirty="0">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Wingdings" panose="05000000000000000000" pitchFamily="2" charset="2"/>
              <a:buChar char="v"/>
            </a:pPr>
            <a:r>
              <a:rPr lang="it-IT" sz="1400" dirty="0">
                <a:effectLst/>
                <a:latin typeface="Tahoma" panose="020B0604030504040204" pitchFamily="34" charset="0"/>
                <a:ea typeface="Tahoma" panose="020B0604030504040204" pitchFamily="34" charset="0"/>
                <a:cs typeface="Tahoma" panose="020B0604030504040204" pitchFamily="34" charset="0"/>
              </a:rPr>
              <a:t>In questo senso le tabelle ed i progetti organizzativi delle Procure rappresento il primo e privilegiato </a:t>
            </a:r>
            <a:r>
              <a:rPr lang="it-IT" sz="1400" b="1" dirty="0">
                <a:effectLst/>
                <a:latin typeface="Tahoma" panose="020B0604030504040204" pitchFamily="34" charset="0"/>
                <a:ea typeface="Tahoma" panose="020B0604030504040204" pitchFamily="34" charset="0"/>
                <a:cs typeface="Tahoma" panose="020B0604030504040204" pitchFamily="34" charset="0"/>
              </a:rPr>
              <a:t>strumento di dialogo e di condivisione culturale con</a:t>
            </a:r>
            <a:r>
              <a:rPr lang="it-IT" sz="1400" dirty="0">
                <a:effectLst/>
                <a:latin typeface="Tahoma" panose="020B0604030504040204" pitchFamily="34" charset="0"/>
                <a:ea typeface="Tahoma" panose="020B0604030504040204" pitchFamily="34" charset="0"/>
                <a:cs typeface="Tahoma" panose="020B0604030504040204" pitchFamily="34" charset="0"/>
              </a:rPr>
              <a:t> l’avvocatura, personale amministrativo, magistratura onoraria, in sostanza  con </a:t>
            </a:r>
            <a:r>
              <a:rPr lang="it-IT" sz="1400" b="1" dirty="0">
                <a:effectLst/>
                <a:latin typeface="Tahoma" panose="020B0604030504040204" pitchFamily="34" charset="0"/>
                <a:ea typeface="Tahoma" panose="020B0604030504040204" pitchFamily="34" charset="0"/>
                <a:cs typeface="Tahoma" panose="020B0604030504040204" pitchFamily="34" charset="0"/>
              </a:rPr>
              <a:t>tutti i soggetti della giurisdizione</a:t>
            </a:r>
            <a:r>
              <a:rPr lang="it-IT" sz="1400" dirty="0">
                <a:effectLst/>
                <a:latin typeface="Tahoma" panose="020B0604030504040204" pitchFamily="34" charset="0"/>
                <a:ea typeface="Tahoma" panose="020B0604030504040204" pitchFamily="34" charset="0"/>
                <a:cs typeface="Tahoma" panose="020B0604030504040204" pitchFamily="34" charset="0"/>
              </a:rPr>
              <a:t>; </a:t>
            </a:r>
          </a:p>
          <a:p>
            <a:pPr marL="285750" indent="-285750" algn="just">
              <a:buFont typeface="Wingdings" panose="05000000000000000000" pitchFamily="2" charset="2"/>
              <a:buChar char="v"/>
            </a:pPr>
            <a:r>
              <a:rPr lang="it-IT" sz="1400" dirty="0">
                <a:effectLst/>
                <a:latin typeface="Tahoma" panose="020B0604030504040204" pitchFamily="34" charset="0"/>
                <a:ea typeface="Tahoma" panose="020B0604030504040204" pitchFamily="34" charset="0"/>
                <a:cs typeface="Tahoma" panose="020B0604030504040204" pitchFamily="34" charset="0"/>
              </a:rPr>
              <a:t>ma è necessario introdurre dei </a:t>
            </a:r>
            <a:r>
              <a:rPr lang="it-IT" sz="1400" b="1" dirty="0">
                <a:effectLst/>
                <a:latin typeface="Tahoma" panose="020B0604030504040204" pitchFamily="34" charset="0"/>
                <a:ea typeface="Tahoma" panose="020B0604030504040204" pitchFamily="34" charset="0"/>
                <a:cs typeface="Tahoma" panose="020B0604030504040204" pitchFamily="34" charset="0"/>
              </a:rPr>
              <a:t>momenti di confronto anche con tutti i soggetti che operano nella società e nel mondo economico. </a:t>
            </a:r>
          </a:p>
        </p:txBody>
      </p:sp>
      <p:sp>
        <p:nvSpPr>
          <p:cNvPr id="4" name="CasellaDiTesto 3">
            <a:extLst>
              <a:ext uri="{FF2B5EF4-FFF2-40B4-BE49-F238E27FC236}">
                <a16:creationId xmlns:a16="http://schemas.microsoft.com/office/drawing/2014/main" id="{051AC619-7B21-4AD4-8246-249FF71789EE}"/>
              </a:ext>
            </a:extLst>
          </p:cNvPr>
          <p:cNvSpPr txBox="1"/>
          <p:nvPr/>
        </p:nvSpPr>
        <p:spPr>
          <a:xfrm>
            <a:off x="107380" y="1209422"/>
            <a:ext cx="9036620" cy="523220"/>
          </a:xfrm>
          <a:prstGeom prst="rect">
            <a:avLst/>
          </a:prstGeom>
          <a:solidFill>
            <a:schemeClr val="bg1">
              <a:lumMod val="95000"/>
            </a:schemeClr>
          </a:solidFill>
        </p:spPr>
        <p:txBody>
          <a:bodyPr wrap="square" rtlCol="0">
            <a:spAutoFit/>
          </a:bodyPr>
          <a:lstStyle/>
          <a:p>
            <a:r>
              <a:rPr lang="it-IT" sz="2800" b="1" u="sng" dirty="0">
                <a:latin typeface="Book Antiqua" panose="02040602050305030304" pitchFamily="18" charset="0"/>
              </a:rPr>
              <a:t>La tabella di organizzazione per il triennio 2020-2022</a:t>
            </a:r>
          </a:p>
        </p:txBody>
      </p:sp>
    </p:spTree>
    <p:extLst>
      <p:ext uri="{BB962C8B-B14F-4D97-AF65-F5344CB8AC3E}">
        <p14:creationId xmlns:p14="http://schemas.microsoft.com/office/powerpoint/2010/main" val="3979750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solidFill>
            <a:srgbClr val="D2D3D0"/>
          </a:solidFill>
        </p:spPr>
      </p:pic>
      <p:sp>
        <p:nvSpPr>
          <p:cNvPr id="2" name="CasellaDiTesto 1">
            <a:extLst>
              <a:ext uri="{FF2B5EF4-FFF2-40B4-BE49-F238E27FC236}">
                <a16:creationId xmlns:a16="http://schemas.microsoft.com/office/drawing/2014/main" id="{FBEC8153-5C5A-4846-B9FE-6E4C68437051}"/>
              </a:ext>
            </a:extLst>
          </p:cNvPr>
          <p:cNvSpPr txBox="1"/>
          <p:nvPr/>
        </p:nvSpPr>
        <p:spPr>
          <a:xfrm>
            <a:off x="-8638" y="1426424"/>
            <a:ext cx="8172500" cy="571760"/>
          </a:xfrm>
          <a:prstGeom prst="rect">
            <a:avLst/>
          </a:prstGeom>
          <a:solidFill>
            <a:srgbClr val="D6D6D6"/>
          </a:solidFill>
        </p:spPr>
        <p:txBody>
          <a:bodyPr wrap="square" rtlCol="0">
            <a:spAutoFit/>
          </a:bodyPr>
          <a:lstStyle/>
          <a:p>
            <a:pPr marL="74295" marR="78740" algn="just">
              <a:lnSpc>
                <a:spcPct val="119000"/>
              </a:lnSpc>
              <a:spcAft>
                <a:spcPts val="0"/>
              </a:spcAft>
            </a:pPr>
            <a:r>
              <a:rPr lang="it-IT" sz="2800" b="1" dirty="0">
                <a:solidFill>
                  <a:srgbClr val="000000"/>
                </a:solidFill>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C</a:t>
            </a:r>
            <a:r>
              <a:rPr lang="it-IT" sz="2800" b="1" dirty="0">
                <a:solidFill>
                  <a:srgbClr val="000000"/>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ontenzioso civile ordinario</a:t>
            </a:r>
            <a:endParaRPr lang="it-IT" sz="28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graphicFrame>
        <p:nvGraphicFramePr>
          <p:cNvPr id="3" name="Tabella 2">
            <a:extLst>
              <a:ext uri="{FF2B5EF4-FFF2-40B4-BE49-F238E27FC236}">
                <a16:creationId xmlns:a16="http://schemas.microsoft.com/office/drawing/2014/main" id="{1E5830BF-47F0-4BA2-86F7-A0A8B39DCCB7}"/>
              </a:ext>
            </a:extLst>
          </p:cNvPr>
          <p:cNvGraphicFramePr>
            <a:graphicFrameLocks noGrp="1"/>
          </p:cNvGraphicFramePr>
          <p:nvPr>
            <p:extLst>
              <p:ext uri="{D42A27DB-BD31-4B8C-83A1-F6EECF244321}">
                <p14:modId xmlns:p14="http://schemas.microsoft.com/office/powerpoint/2010/main" val="2000106038"/>
              </p:ext>
            </p:extLst>
          </p:nvPr>
        </p:nvGraphicFramePr>
        <p:xfrm>
          <a:off x="89695" y="1998184"/>
          <a:ext cx="8964610" cy="2006894"/>
        </p:xfrm>
        <a:graphic>
          <a:graphicData uri="http://schemas.openxmlformats.org/drawingml/2006/table">
            <a:tbl>
              <a:tblPr>
                <a:tableStyleId>{5C22544A-7EE6-4342-B048-85BDC9FD1C3A}</a:tableStyleId>
              </a:tblPr>
              <a:tblGrid>
                <a:gridCol w="858771">
                  <a:extLst>
                    <a:ext uri="{9D8B030D-6E8A-4147-A177-3AD203B41FA5}">
                      <a16:colId xmlns:a16="http://schemas.microsoft.com/office/drawing/2014/main" val="2925459346"/>
                    </a:ext>
                  </a:extLst>
                </a:gridCol>
                <a:gridCol w="1423131">
                  <a:extLst>
                    <a:ext uri="{9D8B030D-6E8A-4147-A177-3AD203B41FA5}">
                      <a16:colId xmlns:a16="http://schemas.microsoft.com/office/drawing/2014/main" val="1509071477"/>
                    </a:ext>
                  </a:extLst>
                </a:gridCol>
                <a:gridCol w="1264273">
                  <a:extLst>
                    <a:ext uri="{9D8B030D-6E8A-4147-A177-3AD203B41FA5}">
                      <a16:colId xmlns:a16="http://schemas.microsoft.com/office/drawing/2014/main" val="2849216868"/>
                    </a:ext>
                  </a:extLst>
                </a:gridCol>
                <a:gridCol w="1440200">
                  <a:extLst>
                    <a:ext uri="{9D8B030D-6E8A-4147-A177-3AD203B41FA5}">
                      <a16:colId xmlns:a16="http://schemas.microsoft.com/office/drawing/2014/main" val="953544000"/>
                    </a:ext>
                  </a:extLst>
                </a:gridCol>
                <a:gridCol w="1385875">
                  <a:extLst>
                    <a:ext uri="{9D8B030D-6E8A-4147-A177-3AD203B41FA5}">
                      <a16:colId xmlns:a16="http://schemas.microsoft.com/office/drawing/2014/main" val="2179371303"/>
                    </a:ext>
                  </a:extLst>
                </a:gridCol>
                <a:gridCol w="1152160">
                  <a:extLst>
                    <a:ext uri="{9D8B030D-6E8A-4147-A177-3AD203B41FA5}">
                      <a16:colId xmlns:a16="http://schemas.microsoft.com/office/drawing/2014/main" val="1916293072"/>
                    </a:ext>
                  </a:extLst>
                </a:gridCol>
                <a:gridCol w="1440200">
                  <a:extLst>
                    <a:ext uri="{9D8B030D-6E8A-4147-A177-3AD203B41FA5}">
                      <a16:colId xmlns:a16="http://schemas.microsoft.com/office/drawing/2014/main" val="1019938262"/>
                    </a:ext>
                  </a:extLst>
                </a:gridCol>
              </a:tblGrid>
              <a:tr h="702718">
                <a:tc>
                  <a:txBody>
                    <a:bodyPr/>
                    <a:lstStyle/>
                    <a:p>
                      <a:pPr marL="74295" marR="78740" algn="just">
                        <a:lnSpc>
                          <a:spcPct val="119000"/>
                        </a:lnSpc>
                        <a:spcAft>
                          <a:spcPts val="0"/>
                        </a:spcAft>
                      </a:pPr>
                      <a:r>
                        <a:rPr lang="it-IT" sz="1600" b="1" dirty="0">
                          <a:effectLst/>
                          <a:uFill>
                            <a:solidFill>
                              <a:srgbClr val="000000"/>
                            </a:solidFill>
                          </a:uFill>
                        </a:rPr>
                        <a:t>Anno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a:effectLst/>
                          <a:uFill>
                            <a:solidFill>
                              <a:srgbClr val="000000"/>
                            </a:solidFill>
                          </a:uFill>
                        </a:rPr>
                        <a:t>Sopravvenuti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a:effectLst/>
                          <a:uFill>
                            <a:solidFill>
                              <a:srgbClr val="000000"/>
                            </a:solidFill>
                          </a:uFill>
                        </a:rPr>
                        <a:t>Definiti totali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Pendenti finali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di cui;</a:t>
                      </a:r>
                    </a:p>
                    <a:p>
                      <a:pPr marL="74295" marR="78740" algn="just">
                        <a:lnSpc>
                          <a:spcPct val="119000"/>
                        </a:lnSpc>
                        <a:spcAft>
                          <a:spcPts val="0"/>
                        </a:spcAft>
                      </a:pPr>
                      <a:r>
                        <a:rPr lang="it-IT" sz="1600" b="1" dirty="0">
                          <a:effectLst/>
                          <a:uFill>
                            <a:solidFill>
                              <a:srgbClr val="000000"/>
                            </a:solidFill>
                          </a:uFill>
                        </a:rPr>
                        <a:t>ultratriennali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a:effectLst/>
                          <a:uFill>
                            <a:solidFill>
                              <a:srgbClr val="000000"/>
                            </a:solidFill>
                          </a:uFill>
                        </a:rPr>
                        <a:t>Indice di ricambio</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Indice di smaltimento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734474017"/>
                  </a:ext>
                </a:extLst>
              </a:tr>
              <a:tr h="326044">
                <a:tc>
                  <a:txBody>
                    <a:bodyPr/>
                    <a:lstStyle/>
                    <a:p>
                      <a:pPr marL="74295" marR="78740" algn="just">
                        <a:lnSpc>
                          <a:spcPct val="119000"/>
                        </a:lnSpc>
                        <a:spcAft>
                          <a:spcPts val="0"/>
                        </a:spcAft>
                      </a:pPr>
                      <a:r>
                        <a:rPr lang="it-IT" sz="1600" kern="1200" dirty="0">
                          <a:solidFill>
                            <a:schemeClr val="dk1"/>
                          </a:solidFill>
                          <a:effectLst/>
                          <a:uFill>
                            <a:solidFill>
                              <a:srgbClr val="000000"/>
                            </a:solidFill>
                          </a:uFill>
                          <a:latin typeface="+mn-lt"/>
                          <a:ea typeface="+mn-ea"/>
                          <a:cs typeface="+mn-cs"/>
                        </a:rPr>
                        <a:t>2017</a:t>
                      </a: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1.513</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1.986</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3.888</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1.248</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1,31</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0,34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725903456"/>
                  </a:ext>
                </a:extLst>
              </a:tr>
              <a:tr h="326044">
                <a:tc>
                  <a:txBody>
                    <a:bodyPr/>
                    <a:lstStyle/>
                    <a:p>
                      <a:pPr marL="74295" marR="78740" algn="just">
                        <a:lnSpc>
                          <a:spcPct val="119000"/>
                        </a:lnSpc>
                        <a:spcAft>
                          <a:spcPts val="0"/>
                        </a:spcAft>
                      </a:pPr>
                      <a:r>
                        <a:rPr lang="it-IT" sz="1600">
                          <a:effectLst/>
                          <a:uFill>
                            <a:solidFill>
                              <a:srgbClr val="000000"/>
                            </a:solidFill>
                          </a:uFill>
                        </a:rPr>
                        <a:t>2018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1.485</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2.100</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3.348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972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1,41</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0,39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520397461"/>
                  </a:ext>
                </a:extLst>
              </a:tr>
              <a:tr h="326044">
                <a:tc>
                  <a:txBody>
                    <a:bodyPr/>
                    <a:lstStyle/>
                    <a:p>
                      <a:pPr marL="74295" marR="78740" algn="just">
                        <a:lnSpc>
                          <a:spcPct val="119000"/>
                        </a:lnSpc>
                        <a:spcAft>
                          <a:spcPts val="0"/>
                        </a:spcAft>
                      </a:pPr>
                      <a:r>
                        <a:rPr lang="it-IT" sz="1600">
                          <a:effectLst/>
                          <a:uFill>
                            <a:solidFill>
                              <a:srgbClr val="000000"/>
                            </a:solidFill>
                          </a:uFill>
                        </a:rPr>
                        <a:t>2019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1.209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1.905</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2.500</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513</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1,58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0,43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958978298"/>
                  </a:ext>
                </a:extLst>
              </a:tr>
              <a:tr h="326044">
                <a:tc>
                  <a:txBody>
                    <a:bodyPr/>
                    <a:lstStyle/>
                    <a:p>
                      <a:pPr marL="74295" marR="78740" algn="just">
                        <a:lnSpc>
                          <a:spcPct val="119000"/>
                        </a:lnSpc>
                        <a:spcAft>
                          <a:spcPts val="0"/>
                        </a:spcAft>
                      </a:pPr>
                      <a:r>
                        <a:rPr lang="it-IT" sz="1600">
                          <a:effectLst/>
                          <a:uFill>
                            <a:solidFill>
                              <a:srgbClr val="000000"/>
                            </a:solidFill>
                          </a:uFill>
                        </a:rPr>
                        <a:t>2020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   968</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1.162</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2.337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449</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1,20</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0,33</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356184143"/>
                  </a:ext>
                </a:extLst>
              </a:tr>
            </a:tbl>
          </a:graphicData>
        </a:graphic>
      </p:graphicFrame>
      <p:sp>
        <p:nvSpPr>
          <p:cNvPr id="5" name="CasellaDiTesto 4">
            <a:extLst>
              <a:ext uri="{FF2B5EF4-FFF2-40B4-BE49-F238E27FC236}">
                <a16:creationId xmlns:a16="http://schemas.microsoft.com/office/drawing/2014/main" id="{BD9B78D5-0725-4DDB-9337-010806E65B8F}"/>
              </a:ext>
            </a:extLst>
          </p:cNvPr>
          <p:cNvSpPr txBox="1"/>
          <p:nvPr/>
        </p:nvSpPr>
        <p:spPr>
          <a:xfrm>
            <a:off x="0" y="1426424"/>
            <a:ext cx="8172500" cy="571760"/>
          </a:xfrm>
          <a:prstGeom prst="rect">
            <a:avLst/>
          </a:prstGeom>
          <a:solidFill>
            <a:schemeClr val="tx2">
              <a:lumMod val="20000"/>
              <a:lumOff val="80000"/>
            </a:schemeClr>
          </a:solidFill>
        </p:spPr>
        <p:txBody>
          <a:bodyPr wrap="square" rtlCol="0">
            <a:spAutoFit/>
          </a:bodyPr>
          <a:lstStyle/>
          <a:p>
            <a:pPr marL="74295" marR="78740" algn="just">
              <a:lnSpc>
                <a:spcPct val="119000"/>
              </a:lnSpc>
              <a:spcAft>
                <a:spcPts val="0"/>
              </a:spcAft>
            </a:pPr>
            <a:r>
              <a:rPr lang="it-IT" sz="2800" b="1" dirty="0">
                <a:solidFill>
                  <a:srgbClr val="000000"/>
                </a:solidFill>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C</a:t>
            </a:r>
            <a:r>
              <a:rPr lang="it-IT" sz="2800" b="1" dirty="0">
                <a:solidFill>
                  <a:srgbClr val="000000"/>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ontenzioso civile ordinario</a:t>
            </a:r>
            <a:endParaRPr lang="it-IT" sz="28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sp>
        <p:nvSpPr>
          <p:cNvPr id="7" name="CasellaDiTesto 6">
            <a:extLst>
              <a:ext uri="{FF2B5EF4-FFF2-40B4-BE49-F238E27FC236}">
                <a16:creationId xmlns:a16="http://schemas.microsoft.com/office/drawing/2014/main" id="{C38753E6-8CF1-4118-BFC2-7B5A62206B7D}"/>
              </a:ext>
            </a:extLst>
          </p:cNvPr>
          <p:cNvSpPr txBox="1"/>
          <p:nvPr/>
        </p:nvSpPr>
        <p:spPr>
          <a:xfrm>
            <a:off x="0" y="4035363"/>
            <a:ext cx="6480900" cy="570413"/>
          </a:xfrm>
          <a:prstGeom prst="rect">
            <a:avLst/>
          </a:prstGeom>
          <a:solidFill>
            <a:schemeClr val="tx2">
              <a:lumMod val="20000"/>
              <a:lumOff val="80000"/>
            </a:schemeClr>
          </a:solidFill>
        </p:spPr>
        <p:txBody>
          <a:bodyPr wrap="square">
            <a:spAutoFit/>
          </a:bodyPr>
          <a:lstStyle/>
          <a:p>
            <a:pPr marL="74295" marR="78740" algn="just">
              <a:lnSpc>
                <a:spcPct val="119000"/>
              </a:lnSpc>
              <a:spcAft>
                <a:spcPts val="0"/>
              </a:spcAft>
            </a:pPr>
            <a:r>
              <a:rPr lang="it-IT" sz="2800" b="1" dirty="0">
                <a:solidFill>
                  <a:srgbClr val="000000"/>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Separazioni e divorzi contenziosi</a:t>
            </a:r>
            <a:endParaRPr lang="it-IT" sz="28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graphicFrame>
        <p:nvGraphicFramePr>
          <p:cNvPr id="6" name="Tabella 5">
            <a:extLst>
              <a:ext uri="{FF2B5EF4-FFF2-40B4-BE49-F238E27FC236}">
                <a16:creationId xmlns:a16="http://schemas.microsoft.com/office/drawing/2014/main" id="{788EAC09-824F-4CCC-99A0-875765FF85A5}"/>
              </a:ext>
            </a:extLst>
          </p:cNvPr>
          <p:cNvGraphicFramePr>
            <a:graphicFrameLocks noGrp="1"/>
          </p:cNvGraphicFramePr>
          <p:nvPr>
            <p:extLst>
              <p:ext uri="{D42A27DB-BD31-4B8C-83A1-F6EECF244321}">
                <p14:modId xmlns:p14="http://schemas.microsoft.com/office/powerpoint/2010/main" val="619285136"/>
              </p:ext>
            </p:extLst>
          </p:nvPr>
        </p:nvGraphicFramePr>
        <p:xfrm>
          <a:off x="89695" y="4636061"/>
          <a:ext cx="8946273" cy="2185866"/>
        </p:xfrm>
        <a:graphic>
          <a:graphicData uri="http://schemas.openxmlformats.org/drawingml/2006/table">
            <a:tbl>
              <a:tblPr>
                <a:tableStyleId>{5C22544A-7EE6-4342-B048-85BDC9FD1C3A}</a:tableStyleId>
              </a:tblPr>
              <a:tblGrid>
                <a:gridCol w="881804">
                  <a:extLst>
                    <a:ext uri="{9D8B030D-6E8A-4147-A177-3AD203B41FA5}">
                      <a16:colId xmlns:a16="http://schemas.microsoft.com/office/drawing/2014/main" val="4036653584"/>
                    </a:ext>
                  </a:extLst>
                </a:gridCol>
                <a:gridCol w="1368191">
                  <a:extLst>
                    <a:ext uri="{9D8B030D-6E8A-4147-A177-3AD203B41FA5}">
                      <a16:colId xmlns:a16="http://schemas.microsoft.com/office/drawing/2014/main" val="404110655"/>
                    </a:ext>
                  </a:extLst>
                </a:gridCol>
                <a:gridCol w="1296180">
                  <a:extLst>
                    <a:ext uri="{9D8B030D-6E8A-4147-A177-3AD203B41FA5}">
                      <a16:colId xmlns:a16="http://schemas.microsoft.com/office/drawing/2014/main" val="1091459794"/>
                    </a:ext>
                  </a:extLst>
                </a:gridCol>
                <a:gridCol w="1440200">
                  <a:extLst>
                    <a:ext uri="{9D8B030D-6E8A-4147-A177-3AD203B41FA5}">
                      <a16:colId xmlns:a16="http://schemas.microsoft.com/office/drawing/2014/main" val="3402395516"/>
                    </a:ext>
                  </a:extLst>
                </a:gridCol>
                <a:gridCol w="1368190">
                  <a:extLst>
                    <a:ext uri="{9D8B030D-6E8A-4147-A177-3AD203B41FA5}">
                      <a16:colId xmlns:a16="http://schemas.microsoft.com/office/drawing/2014/main" val="2579262218"/>
                    </a:ext>
                  </a:extLst>
                </a:gridCol>
                <a:gridCol w="1152160">
                  <a:extLst>
                    <a:ext uri="{9D8B030D-6E8A-4147-A177-3AD203B41FA5}">
                      <a16:colId xmlns:a16="http://schemas.microsoft.com/office/drawing/2014/main" val="3494594081"/>
                    </a:ext>
                  </a:extLst>
                </a:gridCol>
                <a:gridCol w="1439548">
                  <a:extLst>
                    <a:ext uri="{9D8B030D-6E8A-4147-A177-3AD203B41FA5}">
                      <a16:colId xmlns:a16="http://schemas.microsoft.com/office/drawing/2014/main" val="1737549300"/>
                    </a:ext>
                  </a:extLst>
                </a:gridCol>
              </a:tblGrid>
              <a:tr h="700550">
                <a:tc>
                  <a:txBody>
                    <a:bodyPr/>
                    <a:lstStyle/>
                    <a:p>
                      <a:pPr marL="74295" marR="78740" algn="just">
                        <a:lnSpc>
                          <a:spcPct val="119000"/>
                        </a:lnSpc>
                        <a:spcAft>
                          <a:spcPts val="0"/>
                        </a:spcAft>
                      </a:pPr>
                      <a:r>
                        <a:rPr lang="it-IT" sz="1600" b="1" kern="1200" dirty="0">
                          <a:solidFill>
                            <a:schemeClr val="dk1"/>
                          </a:solidFill>
                          <a:effectLst/>
                          <a:uFill>
                            <a:solidFill>
                              <a:srgbClr val="000000"/>
                            </a:solidFill>
                          </a:uFill>
                          <a:latin typeface="+mn-lt"/>
                          <a:ea typeface="+mn-ea"/>
                          <a:cs typeface="+mn-cs"/>
                        </a:rPr>
                        <a:t>Anno</a:t>
                      </a:r>
                    </a:p>
                  </a:txBody>
                  <a:tcPr marL="0" marR="0" marT="0" marB="0"/>
                </a:tc>
                <a:tc>
                  <a:txBody>
                    <a:bodyPr/>
                    <a:lstStyle/>
                    <a:p>
                      <a:pPr marL="74295" marR="78740" algn="just">
                        <a:lnSpc>
                          <a:spcPct val="119000"/>
                        </a:lnSpc>
                        <a:spcAft>
                          <a:spcPts val="0"/>
                        </a:spcAft>
                      </a:pPr>
                      <a:r>
                        <a:rPr lang="it-IT" sz="1600" b="1" kern="1200" dirty="0">
                          <a:solidFill>
                            <a:schemeClr val="dk1"/>
                          </a:solidFill>
                          <a:effectLst/>
                          <a:uFill>
                            <a:solidFill>
                              <a:srgbClr val="000000"/>
                            </a:solidFill>
                          </a:uFill>
                          <a:latin typeface="+mn-lt"/>
                          <a:ea typeface="+mn-ea"/>
                          <a:cs typeface="+mn-cs"/>
                        </a:rPr>
                        <a:t>Sopravvenuti</a:t>
                      </a:r>
                    </a:p>
                  </a:txBody>
                  <a:tcPr marL="0" marR="0" marT="0" marB="0"/>
                </a:tc>
                <a:tc>
                  <a:txBody>
                    <a:bodyPr/>
                    <a:lstStyle/>
                    <a:p>
                      <a:pPr marL="74295" marR="78740" algn="just">
                        <a:lnSpc>
                          <a:spcPct val="119000"/>
                        </a:lnSpc>
                        <a:spcAft>
                          <a:spcPts val="0"/>
                        </a:spcAft>
                      </a:pPr>
                      <a:r>
                        <a:rPr lang="it-IT" sz="1600" b="1" kern="1200" dirty="0">
                          <a:solidFill>
                            <a:schemeClr val="dk1"/>
                          </a:solidFill>
                          <a:effectLst/>
                          <a:uFill>
                            <a:solidFill>
                              <a:srgbClr val="000000"/>
                            </a:solidFill>
                          </a:uFill>
                          <a:latin typeface="+mn-lt"/>
                          <a:ea typeface="+mn-ea"/>
                          <a:cs typeface="+mn-cs"/>
                        </a:rPr>
                        <a:t>Definiti totali</a:t>
                      </a:r>
                    </a:p>
                  </a:txBody>
                  <a:tcPr marL="0" marR="0" marT="0" marB="0"/>
                </a:tc>
                <a:tc>
                  <a:txBody>
                    <a:bodyPr/>
                    <a:lstStyle/>
                    <a:p>
                      <a:pPr marL="74295" marR="78740" algn="just">
                        <a:lnSpc>
                          <a:spcPct val="119000"/>
                        </a:lnSpc>
                        <a:spcAft>
                          <a:spcPts val="0"/>
                        </a:spcAft>
                      </a:pPr>
                      <a:r>
                        <a:rPr lang="it-IT" sz="1600" b="1" kern="1200" dirty="0">
                          <a:solidFill>
                            <a:schemeClr val="dk1"/>
                          </a:solidFill>
                          <a:effectLst/>
                          <a:uFill>
                            <a:solidFill>
                              <a:srgbClr val="000000"/>
                            </a:solidFill>
                          </a:uFill>
                          <a:latin typeface="+mn-lt"/>
                          <a:ea typeface="+mn-ea"/>
                          <a:cs typeface="+mn-cs"/>
                        </a:rPr>
                        <a:t>Pendenti finali</a:t>
                      </a:r>
                    </a:p>
                  </a:txBody>
                  <a:tcPr marL="0" marR="0" marT="0" marB="0"/>
                </a:tc>
                <a:tc>
                  <a:txBody>
                    <a:bodyPr/>
                    <a:lstStyle/>
                    <a:p>
                      <a:pPr marL="74295" marR="78740" algn="just">
                        <a:lnSpc>
                          <a:spcPct val="119000"/>
                        </a:lnSpc>
                        <a:spcAft>
                          <a:spcPts val="0"/>
                        </a:spcAft>
                      </a:pPr>
                      <a:r>
                        <a:rPr lang="it-IT" sz="1600" b="1" kern="1200" dirty="0">
                          <a:solidFill>
                            <a:schemeClr val="dk1"/>
                          </a:solidFill>
                          <a:effectLst/>
                          <a:uFill>
                            <a:solidFill>
                              <a:srgbClr val="000000"/>
                            </a:solidFill>
                          </a:uFill>
                          <a:latin typeface="+mn-lt"/>
                          <a:ea typeface="+mn-ea"/>
                          <a:cs typeface="+mn-cs"/>
                        </a:rPr>
                        <a:t>Di 	cui ultratriennali</a:t>
                      </a:r>
                    </a:p>
                  </a:txBody>
                  <a:tcPr marL="0" marR="0" marT="0" marB="0"/>
                </a:tc>
                <a:tc>
                  <a:txBody>
                    <a:bodyPr/>
                    <a:lstStyle/>
                    <a:p>
                      <a:pPr marL="74295" marR="78740" algn="just">
                        <a:lnSpc>
                          <a:spcPct val="119000"/>
                        </a:lnSpc>
                        <a:spcAft>
                          <a:spcPts val="0"/>
                        </a:spcAft>
                      </a:pPr>
                      <a:r>
                        <a:rPr lang="it-IT" sz="1600" b="1" kern="1200" dirty="0">
                          <a:solidFill>
                            <a:schemeClr val="dk1"/>
                          </a:solidFill>
                          <a:effectLst/>
                          <a:uFill>
                            <a:solidFill>
                              <a:srgbClr val="000000"/>
                            </a:solidFill>
                          </a:uFill>
                          <a:latin typeface="+mn-lt"/>
                          <a:ea typeface="+mn-ea"/>
                          <a:cs typeface="+mn-cs"/>
                        </a:rPr>
                        <a:t>Indice di   ricambio</a:t>
                      </a:r>
                    </a:p>
                  </a:txBody>
                  <a:tcPr marL="0" marR="0" marT="0" marB="0"/>
                </a:tc>
                <a:tc>
                  <a:txBody>
                    <a:bodyPr/>
                    <a:lstStyle/>
                    <a:p>
                      <a:pPr marL="74295" marR="78740" algn="just">
                        <a:lnSpc>
                          <a:spcPct val="119000"/>
                        </a:lnSpc>
                        <a:spcAft>
                          <a:spcPts val="0"/>
                        </a:spcAft>
                      </a:pPr>
                      <a:r>
                        <a:rPr lang="it-IT" sz="1600" b="1" kern="1200" dirty="0">
                          <a:solidFill>
                            <a:schemeClr val="dk1"/>
                          </a:solidFill>
                          <a:effectLst/>
                          <a:uFill>
                            <a:solidFill>
                              <a:srgbClr val="000000"/>
                            </a:solidFill>
                          </a:uFill>
                          <a:latin typeface="+mn-lt"/>
                          <a:ea typeface="+mn-ea"/>
                          <a:cs typeface="+mn-cs"/>
                        </a:rPr>
                        <a:t>Indice 	di smaltimento</a:t>
                      </a:r>
                    </a:p>
                  </a:txBody>
                  <a:tcPr marL="0" marR="0" marT="0" marB="0"/>
                </a:tc>
                <a:extLst>
                  <a:ext uri="{0D108BD9-81ED-4DB2-BD59-A6C34878D82A}">
                    <a16:rowId xmlns:a16="http://schemas.microsoft.com/office/drawing/2014/main" val="1699805134"/>
                  </a:ext>
                </a:extLst>
              </a:tr>
              <a:tr h="353330">
                <a:tc>
                  <a:txBody>
                    <a:bodyPr/>
                    <a:lstStyle/>
                    <a:p>
                      <a:pPr marL="74295" marR="78740" algn="just" defTabSz="914400" rtl="0" eaLnBrk="1" latinLnBrk="0" hangingPunct="1">
                        <a:lnSpc>
                          <a:spcPct val="119000"/>
                        </a:lnSpc>
                        <a:spcAft>
                          <a:spcPts val="0"/>
                        </a:spcAft>
                      </a:pPr>
                      <a:r>
                        <a:rPr lang="it-IT" sz="1600" kern="1200" dirty="0">
                          <a:solidFill>
                            <a:schemeClr val="dk1"/>
                          </a:solidFill>
                          <a:effectLst/>
                          <a:uFill>
                            <a:solidFill>
                              <a:srgbClr val="000000"/>
                            </a:solidFill>
                          </a:uFill>
                          <a:latin typeface="+mn-lt"/>
                          <a:ea typeface="+mn-ea"/>
                          <a:cs typeface="+mn-cs"/>
                        </a:rPr>
                        <a:t>2017</a:t>
                      </a:r>
                    </a:p>
                  </a:txBody>
                  <a:tcPr marL="0" marR="0" marT="0" marB="0"/>
                </a:tc>
                <a:tc>
                  <a:txBody>
                    <a:bodyPr/>
                    <a:lstStyle/>
                    <a:p>
                      <a:pPr marL="74295" marR="78740" algn="just" defTabSz="914400" rtl="0" eaLnBrk="1" latinLnBrk="0" hangingPunct="1">
                        <a:lnSpc>
                          <a:spcPct val="119000"/>
                        </a:lnSpc>
                        <a:spcAft>
                          <a:spcPts val="0"/>
                        </a:spcAft>
                      </a:pPr>
                      <a:r>
                        <a:rPr lang="it-IT" sz="1600" kern="1200" dirty="0">
                          <a:solidFill>
                            <a:schemeClr val="dk1"/>
                          </a:solidFill>
                          <a:effectLst/>
                          <a:uFill>
                            <a:solidFill>
                              <a:srgbClr val="000000"/>
                            </a:solidFill>
                          </a:uFill>
                          <a:latin typeface="+mn-lt"/>
                          <a:ea typeface="+mn-ea"/>
                          <a:cs typeface="+mn-cs"/>
                        </a:rPr>
                        <a:t>231</a:t>
                      </a:r>
                    </a:p>
                  </a:txBody>
                  <a:tcPr marL="0" marR="0" marT="0" marB="0"/>
                </a:tc>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269</a:t>
                      </a:r>
                    </a:p>
                  </a:txBody>
                  <a:tcPr marL="0" marR="0" marT="0" marB="0"/>
                </a:tc>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306</a:t>
                      </a:r>
                    </a:p>
                  </a:txBody>
                  <a:tcPr marL="0" marR="0" marT="0" marB="0"/>
                </a:tc>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55</a:t>
                      </a:r>
                    </a:p>
                  </a:txBody>
                  <a:tcPr marL="0" marR="0" marT="0" marB="0"/>
                </a:tc>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l'16</a:t>
                      </a:r>
                    </a:p>
                  </a:txBody>
                  <a:tcPr marL="0" marR="0" marT="0" marB="0"/>
                </a:tc>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0,47</a:t>
                      </a:r>
                    </a:p>
                  </a:txBody>
                  <a:tcPr marL="0" marR="0" marT="0" marB="0"/>
                </a:tc>
                <a:extLst>
                  <a:ext uri="{0D108BD9-81ED-4DB2-BD59-A6C34878D82A}">
                    <a16:rowId xmlns:a16="http://schemas.microsoft.com/office/drawing/2014/main" val="2625656804"/>
                  </a:ext>
                </a:extLst>
              </a:tr>
              <a:tr h="376590">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2018</a:t>
                      </a:r>
                    </a:p>
                  </a:txBody>
                  <a:tcPr marL="0" marR="0" marT="0" marB="0"/>
                </a:tc>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233</a:t>
                      </a:r>
                    </a:p>
                  </a:txBody>
                  <a:tcPr marL="0" marR="0" marT="0" marB="0"/>
                </a:tc>
                <a:tc>
                  <a:txBody>
                    <a:bodyPr/>
                    <a:lstStyle/>
                    <a:p>
                      <a:pPr marL="74295" marR="78740" algn="just" defTabSz="914400" rtl="0" eaLnBrk="1" latinLnBrk="0" hangingPunct="1">
                        <a:lnSpc>
                          <a:spcPct val="119000"/>
                        </a:lnSpc>
                        <a:spcAft>
                          <a:spcPts val="0"/>
                        </a:spcAft>
                      </a:pPr>
                      <a:r>
                        <a:rPr lang="it-IT" sz="1600" kern="1200" dirty="0">
                          <a:solidFill>
                            <a:schemeClr val="dk1"/>
                          </a:solidFill>
                          <a:effectLst/>
                          <a:uFill>
                            <a:solidFill>
                              <a:srgbClr val="000000"/>
                            </a:solidFill>
                          </a:uFill>
                          <a:latin typeface="+mn-lt"/>
                          <a:ea typeface="+mn-ea"/>
                          <a:cs typeface="+mn-cs"/>
                        </a:rPr>
                        <a:t>266</a:t>
                      </a:r>
                    </a:p>
                  </a:txBody>
                  <a:tcPr marL="0" marR="0" marT="0" marB="0"/>
                </a:tc>
                <a:tc>
                  <a:txBody>
                    <a:bodyPr/>
                    <a:lstStyle/>
                    <a:p>
                      <a:pPr marL="74295" marR="78740" algn="just" defTabSz="914400" rtl="0" eaLnBrk="1" latinLnBrk="0" hangingPunct="1">
                        <a:lnSpc>
                          <a:spcPct val="119000"/>
                        </a:lnSpc>
                        <a:spcAft>
                          <a:spcPts val="0"/>
                        </a:spcAft>
                      </a:pPr>
                      <a:r>
                        <a:rPr lang="it-IT" sz="1600" kern="1200" dirty="0">
                          <a:solidFill>
                            <a:schemeClr val="dk1"/>
                          </a:solidFill>
                          <a:effectLst/>
                          <a:uFill>
                            <a:solidFill>
                              <a:srgbClr val="000000"/>
                            </a:solidFill>
                          </a:uFill>
                          <a:latin typeface="+mn-lt"/>
                          <a:ea typeface="+mn-ea"/>
                          <a:cs typeface="+mn-cs"/>
                        </a:rPr>
                        <a:t>272</a:t>
                      </a:r>
                    </a:p>
                  </a:txBody>
                  <a:tcPr marL="0" marR="0" marT="0" marB="0"/>
                </a:tc>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40</a:t>
                      </a:r>
                    </a:p>
                  </a:txBody>
                  <a:tcPr marL="0" marR="0" marT="0" marB="0"/>
                </a:tc>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1,14</a:t>
                      </a:r>
                    </a:p>
                  </a:txBody>
                  <a:tcPr marL="0" marR="0" marT="0" marB="0"/>
                </a:tc>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0,49</a:t>
                      </a:r>
                    </a:p>
                  </a:txBody>
                  <a:tcPr marL="0" marR="0" marT="0" marB="0"/>
                </a:tc>
                <a:extLst>
                  <a:ext uri="{0D108BD9-81ED-4DB2-BD59-A6C34878D82A}">
                    <a16:rowId xmlns:a16="http://schemas.microsoft.com/office/drawing/2014/main" val="36980841"/>
                  </a:ext>
                </a:extLst>
              </a:tr>
              <a:tr h="381021">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2019</a:t>
                      </a:r>
                    </a:p>
                  </a:txBody>
                  <a:tcPr marL="0" marR="0" marT="0" marB="0"/>
                </a:tc>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199</a:t>
                      </a:r>
                    </a:p>
                  </a:txBody>
                  <a:tcPr marL="0" marR="0" marT="0" marB="0"/>
                </a:tc>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234</a:t>
                      </a:r>
                    </a:p>
                  </a:txBody>
                  <a:tcPr marL="0" marR="0" marT="0" marB="0"/>
                </a:tc>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237</a:t>
                      </a:r>
                    </a:p>
                  </a:txBody>
                  <a:tcPr marL="0" marR="0" marT="0" marB="0"/>
                </a:tc>
                <a:tc>
                  <a:txBody>
                    <a:bodyPr/>
                    <a:lstStyle/>
                    <a:p>
                      <a:pPr marL="74295" marR="78740" algn="just" defTabSz="914400" rtl="0" eaLnBrk="1" latinLnBrk="0" hangingPunct="1">
                        <a:lnSpc>
                          <a:spcPct val="119000"/>
                        </a:lnSpc>
                        <a:spcAft>
                          <a:spcPts val="0"/>
                        </a:spcAft>
                      </a:pPr>
                      <a:r>
                        <a:rPr lang="it-IT" sz="1600" kern="1200" dirty="0">
                          <a:solidFill>
                            <a:schemeClr val="dk1"/>
                          </a:solidFill>
                          <a:effectLst/>
                          <a:uFill>
                            <a:solidFill>
                              <a:srgbClr val="000000"/>
                            </a:solidFill>
                          </a:uFill>
                          <a:latin typeface="+mn-lt"/>
                          <a:ea typeface="+mn-ea"/>
                          <a:cs typeface="+mn-cs"/>
                        </a:rPr>
                        <a:t>38</a:t>
                      </a:r>
                    </a:p>
                  </a:txBody>
                  <a:tcPr marL="0" marR="0" marT="0" marB="0"/>
                </a:tc>
                <a:tc>
                  <a:txBody>
                    <a:bodyPr/>
                    <a:lstStyle/>
                    <a:p>
                      <a:pPr marL="74295" marR="78740" algn="just" defTabSz="914400" rtl="0" eaLnBrk="1" latinLnBrk="0" hangingPunct="1">
                        <a:lnSpc>
                          <a:spcPct val="119000"/>
                        </a:lnSpc>
                        <a:spcAft>
                          <a:spcPts val="0"/>
                        </a:spcAft>
                      </a:pPr>
                      <a:r>
                        <a:rPr lang="it-IT" sz="1600" kern="1200" dirty="0">
                          <a:solidFill>
                            <a:schemeClr val="dk1"/>
                          </a:solidFill>
                          <a:effectLst/>
                          <a:uFill>
                            <a:solidFill>
                              <a:srgbClr val="000000"/>
                            </a:solidFill>
                          </a:uFill>
                          <a:latin typeface="+mn-lt"/>
                          <a:ea typeface="+mn-ea"/>
                          <a:cs typeface="+mn-cs"/>
                        </a:rPr>
                        <a:t>1,18</a:t>
                      </a:r>
                    </a:p>
                  </a:txBody>
                  <a:tcPr marL="0" marR="0" marT="0" marB="0"/>
                </a:tc>
                <a:tc>
                  <a:txBody>
                    <a:bodyPr/>
                    <a:lstStyle/>
                    <a:p>
                      <a:pPr marL="74295" marR="78740" algn="just" defTabSz="914400" rtl="0" eaLnBrk="1" latinLnBrk="0" hangingPunct="1">
                        <a:lnSpc>
                          <a:spcPct val="119000"/>
                        </a:lnSpc>
                        <a:spcAft>
                          <a:spcPts val="0"/>
                        </a:spcAft>
                      </a:pPr>
                      <a:r>
                        <a:rPr lang="it-IT" sz="1600" kern="1200" dirty="0">
                          <a:solidFill>
                            <a:schemeClr val="dk1"/>
                          </a:solidFill>
                          <a:effectLst/>
                          <a:uFill>
                            <a:solidFill>
                              <a:srgbClr val="000000"/>
                            </a:solidFill>
                          </a:uFill>
                          <a:latin typeface="+mn-lt"/>
                          <a:ea typeface="+mn-ea"/>
                          <a:cs typeface="+mn-cs"/>
                        </a:rPr>
                        <a:t>0,50</a:t>
                      </a:r>
                    </a:p>
                  </a:txBody>
                  <a:tcPr marL="0" marR="0" marT="0" marB="0"/>
                </a:tc>
                <a:extLst>
                  <a:ext uri="{0D108BD9-81ED-4DB2-BD59-A6C34878D82A}">
                    <a16:rowId xmlns:a16="http://schemas.microsoft.com/office/drawing/2014/main" val="1163021848"/>
                  </a:ext>
                </a:extLst>
              </a:tr>
              <a:tr h="374375">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2020</a:t>
                      </a:r>
                    </a:p>
                  </a:txBody>
                  <a:tcPr marL="0" marR="0" marT="0" marB="0"/>
                </a:tc>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194</a:t>
                      </a:r>
                    </a:p>
                  </a:txBody>
                  <a:tcPr marL="0" marR="0" marT="0" marB="0"/>
                </a:tc>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187</a:t>
                      </a:r>
                    </a:p>
                  </a:txBody>
                  <a:tcPr marL="0" marR="0" marT="0" marB="0"/>
                </a:tc>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242</a:t>
                      </a:r>
                    </a:p>
                  </a:txBody>
                  <a:tcPr marL="0" marR="0" marT="0" marB="0"/>
                </a:tc>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31</a:t>
                      </a:r>
                    </a:p>
                  </a:txBody>
                  <a:tcPr marL="0" marR="0" marT="0" marB="0"/>
                </a:tc>
                <a:tc>
                  <a:txBody>
                    <a:bodyPr/>
                    <a:lstStyle/>
                    <a:p>
                      <a:pPr marL="74295" marR="78740" algn="just" defTabSz="914400" rtl="0" eaLnBrk="1" latinLnBrk="0" hangingPunct="1">
                        <a:lnSpc>
                          <a:spcPct val="119000"/>
                        </a:lnSpc>
                        <a:spcAft>
                          <a:spcPts val="0"/>
                        </a:spcAft>
                      </a:pPr>
                      <a:r>
                        <a:rPr lang="it-IT" sz="1600" kern="1200">
                          <a:solidFill>
                            <a:schemeClr val="dk1"/>
                          </a:solidFill>
                          <a:effectLst/>
                          <a:uFill>
                            <a:solidFill>
                              <a:srgbClr val="000000"/>
                            </a:solidFill>
                          </a:uFill>
                          <a:latin typeface="+mn-lt"/>
                          <a:ea typeface="+mn-ea"/>
                          <a:cs typeface="+mn-cs"/>
                        </a:rPr>
                        <a:t>0,96</a:t>
                      </a:r>
                    </a:p>
                  </a:txBody>
                  <a:tcPr marL="0" marR="0" marT="0" marB="0"/>
                </a:tc>
                <a:tc>
                  <a:txBody>
                    <a:bodyPr/>
                    <a:lstStyle/>
                    <a:p>
                      <a:pPr marL="74295" marR="78740" algn="just" defTabSz="914400" rtl="0" eaLnBrk="1" latinLnBrk="0" hangingPunct="1">
                        <a:lnSpc>
                          <a:spcPct val="119000"/>
                        </a:lnSpc>
                        <a:spcAft>
                          <a:spcPts val="0"/>
                        </a:spcAft>
                      </a:pPr>
                      <a:r>
                        <a:rPr lang="it-IT" sz="1600" kern="1200" dirty="0">
                          <a:solidFill>
                            <a:schemeClr val="dk1"/>
                          </a:solidFill>
                          <a:effectLst/>
                          <a:uFill>
                            <a:solidFill>
                              <a:srgbClr val="000000"/>
                            </a:solidFill>
                          </a:uFill>
                          <a:latin typeface="+mn-lt"/>
                          <a:ea typeface="+mn-ea"/>
                          <a:cs typeface="+mn-cs"/>
                        </a:rPr>
                        <a:t>0,44</a:t>
                      </a:r>
                    </a:p>
                  </a:txBody>
                  <a:tcPr marL="0" marR="0" marT="0" marB="0"/>
                </a:tc>
                <a:extLst>
                  <a:ext uri="{0D108BD9-81ED-4DB2-BD59-A6C34878D82A}">
                    <a16:rowId xmlns:a16="http://schemas.microsoft.com/office/drawing/2014/main" val="3300681118"/>
                  </a:ext>
                </a:extLst>
              </a:tr>
            </a:tbl>
          </a:graphicData>
        </a:graphic>
      </p:graphicFrame>
      <p:sp>
        <p:nvSpPr>
          <p:cNvPr id="8" name="Segnaposto numero diapositiva 7">
            <a:extLst>
              <a:ext uri="{FF2B5EF4-FFF2-40B4-BE49-F238E27FC236}">
                <a16:creationId xmlns:a16="http://schemas.microsoft.com/office/drawing/2014/main" id="{CEC914A6-DF30-4A22-B5BE-E833C04B4077}"/>
              </a:ext>
            </a:extLst>
          </p:cNvPr>
          <p:cNvSpPr>
            <a:spLocks noGrp="1"/>
          </p:cNvSpPr>
          <p:nvPr>
            <p:ph type="sldNum" sz="quarter" idx="12"/>
          </p:nvPr>
        </p:nvSpPr>
        <p:spPr/>
        <p:txBody>
          <a:bodyPr/>
          <a:lstStyle/>
          <a:p>
            <a:fld id="{804F3E0D-B61C-454A-A4AB-8B0624EEBD47}" type="slidenum">
              <a:rPr lang="it-IT" smtClean="0"/>
              <a:t>10</a:t>
            </a:fld>
            <a:endParaRPr lang="it-IT"/>
          </a:p>
        </p:txBody>
      </p:sp>
    </p:spTree>
    <p:extLst>
      <p:ext uri="{BB962C8B-B14F-4D97-AF65-F5344CB8AC3E}">
        <p14:creationId xmlns:p14="http://schemas.microsoft.com/office/powerpoint/2010/main" val="1420469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ella 1">
            <a:extLst>
              <a:ext uri="{FF2B5EF4-FFF2-40B4-BE49-F238E27FC236}">
                <a16:creationId xmlns:a16="http://schemas.microsoft.com/office/drawing/2014/main" id="{6C805D1C-1BB6-4B33-BE8E-473D203BF01D}"/>
              </a:ext>
            </a:extLst>
          </p:cNvPr>
          <p:cNvGraphicFramePr>
            <a:graphicFrameLocks noGrp="1"/>
          </p:cNvGraphicFramePr>
          <p:nvPr>
            <p:extLst>
              <p:ext uri="{D42A27DB-BD31-4B8C-83A1-F6EECF244321}">
                <p14:modId xmlns:p14="http://schemas.microsoft.com/office/powerpoint/2010/main" val="355331291"/>
              </p:ext>
            </p:extLst>
          </p:nvPr>
        </p:nvGraphicFramePr>
        <p:xfrm>
          <a:off x="107380" y="2002049"/>
          <a:ext cx="8857229" cy="1641475"/>
        </p:xfrm>
        <a:graphic>
          <a:graphicData uri="http://schemas.openxmlformats.org/drawingml/2006/table">
            <a:tbl>
              <a:tblPr>
                <a:tableStyleId>{5C22544A-7EE6-4342-B048-85BDC9FD1C3A}</a:tableStyleId>
              </a:tblPr>
              <a:tblGrid>
                <a:gridCol w="888499">
                  <a:extLst>
                    <a:ext uri="{9D8B030D-6E8A-4147-A177-3AD203B41FA5}">
                      <a16:colId xmlns:a16="http://schemas.microsoft.com/office/drawing/2014/main" val="203031950"/>
                    </a:ext>
                  </a:extLst>
                </a:gridCol>
                <a:gridCol w="1400312">
                  <a:extLst>
                    <a:ext uri="{9D8B030D-6E8A-4147-A177-3AD203B41FA5}">
                      <a16:colId xmlns:a16="http://schemas.microsoft.com/office/drawing/2014/main" val="305245551"/>
                    </a:ext>
                  </a:extLst>
                </a:gridCol>
                <a:gridCol w="1375323">
                  <a:extLst>
                    <a:ext uri="{9D8B030D-6E8A-4147-A177-3AD203B41FA5}">
                      <a16:colId xmlns:a16="http://schemas.microsoft.com/office/drawing/2014/main" val="989340317"/>
                    </a:ext>
                  </a:extLst>
                </a:gridCol>
                <a:gridCol w="1376566">
                  <a:extLst>
                    <a:ext uri="{9D8B030D-6E8A-4147-A177-3AD203B41FA5}">
                      <a16:colId xmlns:a16="http://schemas.microsoft.com/office/drawing/2014/main" val="4290136838"/>
                    </a:ext>
                  </a:extLst>
                </a:gridCol>
                <a:gridCol w="1368190">
                  <a:extLst>
                    <a:ext uri="{9D8B030D-6E8A-4147-A177-3AD203B41FA5}">
                      <a16:colId xmlns:a16="http://schemas.microsoft.com/office/drawing/2014/main" val="725770889"/>
                    </a:ext>
                  </a:extLst>
                </a:gridCol>
                <a:gridCol w="1199812">
                  <a:extLst>
                    <a:ext uri="{9D8B030D-6E8A-4147-A177-3AD203B41FA5}">
                      <a16:colId xmlns:a16="http://schemas.microsoft.com/office/drawing/2014/main" val="3712742607"/>
                    </a:ext>
                  </a:extLst>
                </a:gridCol>
                <a:gridCol w="1248527">
                  <a:extLst>
                    <a:ext uri="{9D8B030D-6E8A-4147-A177-3AD203B41FA5}">
                      <a16:colId xmlns:a16="http://schemas.microsoft.com/office/drawing/2014/main" val="851916802"/>
                    </a:ext>
                  </a:extLst>
                </a:gridCol>
              </a:tblGrid>
              <a:tr h="332105">
                <a:tc>
                  <a:txBody>
                    <a:bodyPr/>
                    <a:lstStyle/>
                    <a:p>
                      <a:pPr marL="74295" marR="78740" algn="just">
                        <a:lnSpc>
                          <a:spcPct val="119000"/>
                        </a:lnSpc>
                        <a:spcAft>
                          <a:spcPts val="0"/>
                        </a:spcAft>
                      </a:pPr>
                      <a:r>
                        <a:rPr lang="it-IT" sz="1600" b="1" dirty="0">
                          <a:effectLst/>
                          <a:uFill>
                            <a:solidFill>
                              <a:srgbClr val="000000"/>
                            </a:solidFill>
                          </a:uFill>
                        </a:rPr>
                        <a:t>Anno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Sopravvenuti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Definiti totali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Pendenti finali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di cui;</a:t>
                      </a:r>
                    </a:p>
                    <a:p>
                      <a:pPr marL="74295" marR="78740" algn="just">
                        <a:lnSpc>
                          <a:spcPct val="119000"/>
                        </a:lnSpc>
                        <a:spcAft>
                          <a:spcPts val="0"/>
                        </a:spcAft>
                      </a:pPr>
                      <a:r>
                        <a:rPr lang="it-IT" sz="1600" b="1" dirty="0">
                          <a:effectLst/>
                          <a:uFill>
                            <a:solidFill>
                              <a:srgbClr val="000000"/>
                            </a:solidFill>
                          </a:uFill>
                        </a:rPr>
                        <a:t>ultratriennali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Indice di ricambio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Indice di smaltimento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75160393"/>
                  </a:ext>
                </a:extLst>
              </a:tr>
              <a:tr h="184150">
                <a:tc>
                  <a:txBody>
                    <a:bodyPr/>
                    <a:lstStyle/>
                    <a:p>
                      <a:pPr marL="74295" marR="78740" algn="just">
                        <a:lnSpc>
                          <a:spcPct val="119000"/>
                        </a:lnSpc>
                        <a:spcAft>
                          <a:spcPts val="0"/>
                        </a:spcAft>
                      </a:pPr>
                      <a:r>
                        <a:rPr lang="it-IT" sz="1600">
                          <a:effectLst/>
                          <a:uFill>
                            <a:solidFill>
                              <a:srgbClr val="000000"/>
                            </a:solidFill>
                          </a:uFill>
                        </a:rPr>
                        <a:t>2017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675</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709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345</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40</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1,05</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0,67</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798356315"/>
                  </a:ext>
                </a:extLst>
              </a:tr>
              <a:tr h="216535">
                <a:tc>
                  <a:txBody>
                    <a:bodyPr/>
                    <a:lstStyle/>
                    <a:p>
                      <a:pPr marL="74295" marR="78740" algn="just">
                        <a:lnSpc>
                          <a:spcPct val="119000"/>
                        </a:lnSpc>
                        <a:spcAft>
                          <a:spcPts val="0"/>
                        </a:spcAft>
                      </a:pPr>
                      <a:r>
                        <a:rPr lang="it-IT" sz="1600">
                          <a:effectLst/>
                          <a:uFill>
                            <a:solidFill>
                              <a:srgbClr val="000000"/>
                            </a:solidFill>
                          </a:uFill>
                        </a:rPr>
                        <a:t>2018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619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678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278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24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kern="1200" dirty="0">
                          <a:solidFill>
                            <a:schemeClr val="dk1"/>
                          </a:solidFill>
                          <a:effectLst/>
                          <a:uFill>
                            <a:solidFill>
                              <a:srgbClr val="000000"/>
                            </a:solidFill>
                          </a:uFill>
                          <a:latin typeface="+mn-lt"/>
                          <a:ea typeface="+mn-ea"/>
                          <a:cs typeface="+mn-cs"/>
                        </a:rPr>
                        <a:t>1,10</a:t>
                      </a: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0,71</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444006927"/>
                  </a:ext>
                </a:extLst>
              </a:tr>
              <a:tr h="216535">
                <a:tc>
                  <a:txBody>
                    <a:bodyPr/>
                    <a:lstStyle/>
                    <a:p>
                      <a:pPr marL="74295" marR="78740" algn="just">
                        <a:lnSpc>
                          <a:spcPct val="119000"/>
                        </a:lnSpc>
                        <a:spcAft>
                          <a:spcPts val="0"/>
                        </a:spcAft>
                      </a:pPr>
                      <a:r>
                        <a:rPr lang="it-IT" sz="1600">
                          <a:effectLst/>
                          <a:uFill>
                            <a:solidFill>
                              <a:srgbClr val="000000"/>
                            </a:solidFill>
                          </a:uFill>
                        </a:rPr>
                        <a:t>2019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604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593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292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26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0,98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0,67</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580000147"/>
                  </a:ext>
                </a:extLst>
              </a:tr>
              <a:tr h="216535">
                <a:tc>
                  <a:txBody>
                    <a:bodyPr/>
                    <a:lstStyle/>
                    <a:p>
                      <a:pPr marL="74295" marR="78740" algn="just">
                        <a:lnSpc>
                          <a:spcPct val="119000"/>
                        </a:lnSpc>
                        <a:spcAft>
                          <a:spcPts val="0"/>
                        </a:spcAft>
                      </a:pPr>
                      <a:r>
                        <a:rPr lang="it-IT" sz="1600">
                          <a:effectLst/>
                          <a:uFill>
                            <a:solidFill>
                              <a:srgbClr val="000000"/>
                            </a:solidFill>
                          </a:uFill>
                        </a:rPr>
                        <a:t>2020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555</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429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409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23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0,77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0,51</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875500502"/>
                  </a:ext>
                </a:extLst>
              </a:tr>
            </a:tbl>
          </a:graphicData>
        </a:graphic>
      </p:graphicFrame>
      <p:sp>
        <p:nvSpPr>
          <p:cNvPr id="4" name="CasellaDiTesto 3">
            <a:extLst>
              <a:ext uri="{FF2B5EF4-FFF2-40B4-BE49-F238E27FC236}">
                <a16:creationId xmlns:a16="http://schemas.microsoft.com/office/drawing/2014/main" id="{FD84070B-68B5-4995-A426-DADFB796777F}"/>
              </a:ext>
            </a:extLst>
          </p:cNvPr>
          <p:cNvSpPr txBox="1"/>
          <p:nvPr/>
        </p:nvSpPr>
        <p:spPr>
          <a:xfrm>
            <a:off x="0" y="1426424"/>
            <a:ext cx="8172500" cy="571760"/>
          </a:xfrm>
          <a:prstGeom prst="rect">
            <a:avLst/>
          </a:prstGeom>
          <a:solidFill>
            <a:srgbClr val="D6D6D6"/>
          </a:solidFill>
        </p:spPr>
        <p:txBody>
          <a:bodyPr wrap="square" rtlCol="0">
            <a:spAutoFit/>
          </a:bodyPr>
          <a:lstStyle/>
          <a:p>
            <a:pPr marL="74295" marR="78740" algn="just">
              <a:lnSpc>
                <a:spcPct val="119000"/>
              </a:lnSpc>
              <a:spcAft>
                <a:spcPts val="0"/>
              </a:spcAft>
            </a:pPr>
            <a:r>
              <a:rPr lang="it-IT" sz="2800" b="1" dirty="0">
                <a:solidFill>
                  <a:srgbClr val="000000"/>
                </a:solidFill>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Procedimenti speciali</a:t>
            </a:r>
            <a:endParaRPr lang="it-IT" sz="28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graphicFrame>
        <p:nvGraphicFramePr>
          <p:cNvPr id="3" name="Tabella 2">
            <a:extLst>
              <a:ext uri="{FF2B5EF4-FFF2-40B4-BE49-F238E27FC236}">
                <a16:creationId xmlns:a16="http://schemas.microsoft.com/office/drawing/2014/main" id="{440F023D-3F6B-467D-B75D-0378304339D7}"/>
              </a:ext>
            </a:extLst>
          </p:cNvPr>
          <p:cNvGraphicFramePr>
            <a:graphicFrameLocks noGrp="1"/>
          </p:cNvGraphicFramePr>
          <p:nvPr>
            <p:extLst>
              <p:ext uri="{D42A27DB-BD31-4B8C-83A1-F6EECF244321}">
                <p14:modId xmlns:p14="http://schemas.microsoft.com/office/powerpoint/2010/main" val="1600369899"/>
              </p:ext>
            </p:extLst>
          </p:nvPr>
        </p:nvGraphicFramePr>
        <p:xfrm>
          <a:off x="0" y="4779823"/>
          <a:ext cx="8857229" cy="1640205"/>
        </p:xfrm>
        <a:graphic>
          <a:graphicData uri="http://schemas.openxmlformats.org/drawingml/2006/table">
            <a:tbl>
              <a:tblPr>
                <a:tableStyleId>{5C22544A-7EE6-4342-B048-85BDC9FD1C3A}</a:tableStyleId>
              </a:tblPr>
              <a:tblGrid>
                <a:gridCol w="864122">
                  <a:extLst>
                    <a:ext uri="{9D8B030D-6E8A-4147-A177-3AD203B41FA5}">
                      <a16:colId xmlns:a16="http://schemas.microsoft.com/office/drawing/2014/main" val="4209592253"/>
                    </a:ext>
                  </a:extLst>
                </a:gridCol>
                <a:gridCol w="1440200">
                  <a:extLst>
                    <a:ext uri="{9D8B030D-6E8A-4147-A177-3AD203B41FA5}">
                      <a16:colId xmlns:a16="http://schemas.microsoft.com/office/drawing/2014/main" val="830657916"/>
                    </a:ext>
                  </a:extLst>
                </a:gridCol>
                <a:gridCol w="1296180">
                  <a:extLst>
                    <a:ext uri="{9D8B030D-6E8A-4147-A177-3AD203B41FA5}">
                      <a16:colId xmlns:a16="http://schemas.microsoft.com/office/drawing/2014/main" val="1468132755"/>
                    </a:ext>
                  </a:extLst>
                </a:gridCol>
                <a:gridCol w="1440200">
                  <a:extLst>
                    <a:ext uri="{9D8B030D-6E8A-4147-A177-3AD203B41FA5}">
                      <a16:colId xmlns:a16="http://schemas.microsoft.com/office/drawing/2014/main" val="2255344889"/>
                    </a:ext>
                  </a:extLst>
                </a:gridCol>
                <a:gridCol w="1368190">
                  <a:extLst>
                    <a:ext uri="{9D8B030D-6E8A-4147-A177-3AD203B41FA5}">
                      <a16:colId xmlns:a16="http://schemas.microsoft.com/office/drawing/2014/main" val="3517930365"/>
                    </a:ext>
                  </a:extLst>
                </a:gridCol>
                <a:gridCol w="1159601">
                  <a:extLst>
                    <a:ext uri="{9D8B030D-6E8A-4147-A177-3AD203B41FA5}">
                      <a16:colId xmlns:a16="http://schemas.microsoft.com/office/drawing/2014/main" val="2423374728"/>
                    </a:ext>
                  </a:extLst>
                </a:gridCol>
                <a:gridCol w="1288736">
                  <a:extLst>
                    <a:ext uri="{9D8B030D-6E8A-4147-A177-3AD203B41FA5}">
                      <a16:colId xmlns:a16="http://schemas.microsoft.com/office/drawing/2014/main" val="1981929340"/>
                    </a:ext>
                  </a:extLst>
                </a:gridCol>
              </a:tblGrid>
              <a:tr h="328930">
                <a:tc>
                  <a:txBody>
                    <a:bodyPr/>
                    <a:lstStyle/>
                    <a:p>
                      <a:pPr marL="74295" marR="78740" algn="just">
                        <a:lnSpc>
                          <a:spcPct val="119000"/>
                        </a:lnSpc>
                        <a:spcAft>
                          <a:spcPts val="0"/>
                        </a:spcAft>
                      </a:pPr>
                      <a:r>
                        <a:rPr lang="it-IT" sz="1600" b="1" dirty="0">
                          <a:effectLst/>
                          <a:uFill>
                            <a:solidFill>
                              <a:srgbClr val="000000"/>
                            </a:solidFill>
                          </a:uFill>
                        </a:rPr>
                        <a:t>ANNO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Sopravvenuti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Definiti totali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Pendenti finali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di cui;</a:t>
                      </a:r>
                    </a:p>
                    <a:p>
                      <a:pPr marL="74295" marR="78740" algn="just">
                        <a:lnSpc>
                          <a:spcPct val="119000"/>
                        </a:lnSpc>
                        <a:spcAft>
                          <a:spcPts val="0"/>
                        </a:spcAft>
                      </a:pPr>
                      <a:r>
                        <a:rPr lang="it-IT" sz="1600" b="1" dirty="0">
                          <a:effectLst/>
                          <a:uFill>
                            <a:solidFill>
                              <a:srgbClr val="000000"/>
                            </a:solidFill>
                          </a:uFill>
                        </a:rPr>
                        <a:t>ultratriennali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Indice di ricambio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Indice di smaltimento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015752807"/>
                  </a:ext>
                </a:extLst>
              </a:tr>
              <a:tr h="213360">
                <a:tc>
                  <a:txBody>
                    <a:bodyPr/>
                    <a:lstStyle/>
                    <a:p>
                      <a:pPr marL="74295" marR="78740" algn="just">
                        <a:lnSpc>
                          <a:spcPct val="119000"/>
                        </a:lnSpc>
                        <a:spcAft>
                          <a:spcPts val="0"/>
                        </a:spcAft>
                      </a:pPr>
                      <a:r>
                        <a:rPr lang="it-IT" sz="1600">
                          <a:effectLst/>
                          <a:uFill>
                            <a:solidFill>
                              <a:srgbClr val="000000"/>
                            </a:solidFill>
                          </a:uFill>
                        </a:rPr>
                        <a:t>2017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2.420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2.486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140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1,03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0,95</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320687445"/>
                  </a:ext>
                </a:extLst>
              </a:tr>
              <a:tr h="216535">
                <a:tc>
                  <a:txBody>
                    <a:bodyPr/>
                    <a:lstStyle/>
                    <a:p>
                      <a:pPr marL="74295" marR="78740" algn="just">
                        <a:lnSpc>
                          <a:spcPct val="119000"/>
                        </a:lnSpc>
                        <a:spcAft>
                          <a:spcPts val="0"/>
                        </a:spcAft>
                      </a:pPr>
                      <a:r>
                        <a:rPr lang="it-IT" sz="1600">
                          <a:effectLst/>
                          <a:uFill>
                            <a:solidFill>
                              <a:srgbClr val="000000"/>
                            </a:solidFill>
                          </a:uFill>
                        </a:rPr>
                        <a:t>2018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2.187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2.241</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87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1,02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0,96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059374997"/>
                  </a:ext>
                </a:extLst>
              </a:tr>
              <a:tr h="213360">
                <a:tc>
                  <a:txBody>
                    <a:bodyPr/>
                    <a:lstStyle/>
                    <a:p>
                      <a:pPr marL="74295" marR="78740" algn="just">
                        <a:lnSpc>
                          <a:spcPct val="119000"/>
                        </a:lnSpc>
                        <a:spcAft>
                          <a:spcPts val="0"/>
                        </a:spcAft>
                      </a:pPr>
                      <a:r>
                        <a:rPr lang="it-IT" sz="1600">
                          <a:effectLst/>
                          <a:uFill>
                            <a:solidFill>
                              <a:srgbClr val="000000"/>
                            </a:solidFill>
                          </a:uFill>
                        </a:rPr>
                        <a:t>2019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1.970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1.980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69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1,01</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0,97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971978792"/>
                  </a:ext>
                </a:extLst>
              </a:tr>
              <a:tr h="216535">
                <a:tc>
                  <a:txBody>
                    <a:bodyPr/>
                    <a:lstStyle/>
                    <a:p>
                      <a:pPr marL="74295" marR="78740" algn="just">
                        <a:lnSpc>
                          <a:spcPct val="119000"/>
                        </a:lnSpc>
                        <a:spcAft>
                          <a:spcPts val="0"/>
                        </a:spcAft>
                      </a:pPr>
                      <a:r>
                        <a:rPr lang="it-IT" sz="1600">
                          <a:effectLst/>
                          <a:uFill>
                            <a:solidFill>
                              <a:srgbClr val="000000"/>
                            </a:solidFill>
                          </a:uFill>
                        </a:rPr>
                        <a:t>2020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1.636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1.643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60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1,00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0,96</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784321816"/>
                  </a:ext>
                </a:extLst>
              </a:tr>
            </a:tbl>
          </a:graphicData>
        </a:graphic>
      </p:graphicFrame>
      <p:sp>
        <p:nvSpPr>
          <p:cNvPr id="6" name="CasellaDiTesto 5">
            <a:extLst>
              <a:ext uri="{FF2B5EF4-FFF2-40B4-BE49-F238E27FC236}">
                <a16:creationId xmlns:a16="http://schemas.microsoft.com/office/drawing/2014/main" id="{18E3EEEB-9211-4E90-9D45-CB9F7BA24CCD}"/>
              </a:ext>
            </a:extLst>
          </p:cNvPr>
          <p:cNvSpPr txBox="1"/>
          <p:nvPr/>
        </p:nvSpPr>
        <p:spPr>
          <a:xfrm>
            <a:off x="0" y="1436240"/>
            <a:ext cx="8172500" cy="571760"/>
          </a:xfrm>
          <a:prstGeom prst="rect">
            <a:avLst/>
          </a:prstGeom>
          <a:solidFill>
            <a:schemeClr val="tx2">
              <a:lumMod val="20000"/>
              <a:lumOff val="80000"/>
            </a:schemeClr>
          </a:solidFill>
        </p:spPr>
        <p:txBody>
          <a:bodyPr wrap="square" rtlCol="0">
            <a:spAutoFit/>
          </a:bodyPr>
          <a:lstStyle/>
          <a:p>
            <a:pPr marL="74295" marR="78740" algn="just">
              <a:lnSpc>
                <a:spcPct val="119000"/>
              </a:lnSpc>
              <a:spcAft>
                <a:spcPts val="0"/>
              </a:spcAft>
            </a:pPr>
            <a:r>
              <a:rPr lang="it-IT" sz="2800" b="1" dirty="0">
                <a:solidFill>
                  <a:srgbClr val="000000"/>
                </a:solidFill>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Procedimenti speciali</a:t>
            </a:r>
            <a:endParaRPr lang="it-IT" sz="28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sp>
        <p:nvSpPr>
          <p:cNvPr id="8" name="CasellaDiTesto 7">
            <a:extLst>
              <a:ext uri="{FF2B5EF4-FFF2-40B4-BE49-F238E27FC236}">
                <a16:creationId xmlns:a16="http://schemas.microsoft.com/office/drawing/2014/main" id="{F15D5561-C679-4989-A962-1D2800505904}"/>
              </a:ext>
            </a:extLst>
          </p:cNvPr>
          <p:cNvSpPr txBox="1"/>
          <p:nvPr/>
        </p:nvSpPr>
        <p:spPr>
          <a:xfrm>
            <a:off x="0" y="4208063"/>
            <a:ext cx="8172500" cy="571760"/>
          </a:xfrm>
          <a:prstGeom prst="rect">
            <a:avLst/>
          </a:prstGeom>
          <a:solidFill>
            <a:schemeClr val="tx2">
              <a:lumMod val="20000"/>
              <a:lumOff val="80000"/>
            </a:schemeClr>
          </a:solidFill>
        </p:spPr>
        <p:txBody>
          <a:bodyPr wrap="square" rtlCol="0">
            <a:spAutoFit/>
          </a:bodyPr>
          <a:lstStyle/>
          <a:p>
            <a:pPr marL="74295" marR="78740" algn="just">
              <a:lnSpc>
                <a:spcPct val="119000"/>
              </a:lnSpc>
              <a:spcAft>
                <a:spcPts val="0"/>
              </a:spcAft>
            </a:pPr>
            <a:r>
              <a:rPr lang="it-IT" sz="2800" b="1" dirty="0">
                <a:solidFill>
                  <a:srgbClr val="000000"/>
                </a:solidFill>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Decreti ingiuntivi</a:t>
            </a:r>
            <a:endParaRPr lang="it-IT" sz="28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sp>
        <p:nvSpPr>
          <p:cNvPr id="7" name="Segnaposto numero diapositiva 6">
            <a:extLst>
              <a:ext uri="{FF2B5EF4-FFF2-40B4-BE49-F238E27FC236}">
                <a16:creationId xmlns:a16="http://schemas.microsoft.com/office/drawing/2014/main" id="{CBE0AA37-802E-40EF-B026-94C63F34B7E6}"/>
              </a:ext>
            </a:extLst>
          </p:cNvPr>
          <p:cNvSpPr>
            <a:spLocks noGrp="1"/>
          </p:cNvSpPr>
          <p:nvPr>
            <p:ph type="sldNum" sz="quarter" idx="12"/>
          </p:nvPr>
        </p:nvSpPr>
        <p:spPr/>
        <p:txBody>
          <a:bodyPr/>
          <a:lstStyle/>
          <a:p>
            <a:fld id="{804F3E0D-B61C-454A-A4AB-8B0624EEBD47}" type="slidenum">
              <a:rPr lang="it-IT" smtClean="0"/>
              <a:t>11</a:t>
            </a:fld>
            <a:endParaRPr lang="it-IT"/>
          </a:p>
        </p:txBody>
      </p:sp>
    </p:spTree>
    <p:extLst>
      <p:ext uri="{BB962C8B-B14F-4D97-AF65-F5344CB8AC3E}">
        <p14:creationId xmlns:p14="http://schemas.microsoft.com/office/powerpoint/2010/main" val="1137088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numero diapositiva 1">
            <a:extLst>
              <a:ext uri="{FF2B5EF4-FFF2-40B4-BE49-F238E27FC236}">
                <a16:creationId xmlns:a16="http://schemas.microsoft.com/office/drawing/2014/main" id="{421B0E58-17CD-4733-AAAA-6095EFF5AD5B}"/>
              </a:ext>
            </a:extLst>
          </p:cNvPr>
          <p:cNvSpPr>
            <a:spLocks noGrp="1"/>
          </p:cNvSpPr>
          <p:nvPr>
            <p:ph type="sldNum" sz="quarter" idx="12"/>
          </p:nvPr>
        </p:nvSpPr>
        <p:spPr/>
        <p:txBody>
          <a:bodyPr/>
          <a:lstStyle/>
          <a:p>
            <a:fld id="{804F3E0D-B61C-454A-A4AB-8B0624EEBD47}" type="slidenum">
              <a:rPr lang="it-IT" smtClean="0"/>
              <a:t>12</a:t>
            </a:fld>
            <a:endParaRPr lang="it-IT"/>
          </a:p>
        </p:txBody>
      </p:sp>
      <p:sp>
        <p:nvSpPr>
          <p:cNvPr id="4" name="CasellaDiTesto 3">
            <a:extLst>
              <a:ext uri="{FF2B5EF4-FFF2-40B4-BE49-F238E27FC236}">
                <a16:creationId xmlns:a16="http://schemas.microsoft.com/office/drawing/2014/main" id="{E7B155B8-CE33-4364-A508-6AA37BE4C384}"/>
              </a:ext>
            </a:extLst>
          </p:cNvPr>
          <p:cNvSpPr txBox="1"/>
          <p:nvPr/>
        </p:nvSpPr>
        <p:spPr>
          <a:xfrm>
            <a:off x="-26746" y="1382540"/>
            <a:ext cx="8172500" cy="913327"/>
          </a:xfrm>
          <a:prstGeom prst="rect">
            <a:avLst/>
          </a:prstGeom>
          <a:solidFill>
            <a:schemeClr val="tx2">
              <a:lumMod val="20000"/>
              <a:lumOff val="80000"/>
            </a:schemeClr>
          </a:solidFill>
        </p:spPr>
        <p:txBody>
          <a:bodyPr wrap="square" rtlCol="0">
            <a:spAutoFit/>
          </a:bodyPr>
          <a:lstStyle/>
          <a:p>
            <a:pPr marL="74295" marR="78740" algn="just">
              <a:lnSpc>
                <a:spcPct val="119000"/>
              </a:lnSpc>
              <a:spcAft>
                <a:spcPts val="0"/>
              </a:spcAft>
            </a:pPr>
            <a:r>
              <a:rPr lang="it-IT" sz="2800" b="1" dirty="0">
                <a:solidFill>
                  <a:srgbClr val="000000"/>
                </a:solidFill>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VOLONTARIA GIURISDIZIONE</a:t>
            </a:r>
          </a:p>
          <a:p>
            <a:pPr marL="74295" marR="78740" algn="just">
              <a:lnSpc>
                <a:spcPct val="119000"/>
              </a:lnSpc>
              <a:spcAft>
                <a:spcPts val="0"/>
              </a:spcAft>
            </a:pPr>
            <a:r>
              <a:rPr lang="it-IT" sz="1800" b="1" dirty="0">
                <a:solidFill>
                  <a:srgbClr val="000000"/>
                </a:solidFill>
                <a:effectLst/>
                <a:latin typeface="Book Antiqua" panose="02040602050305030304" pitchFamily="18" charset="0"/>
                <a:ea typeface="Times New Roman" panose="02020603050405020304" pitchFamily="18" charset="0"/>
                <a:cs typeface="Arial" panose="020B0604020202020204" pitchFamily="34" charset="0"/>
              </a:rPr>
              <a:t>1) tutele, curatele ed amministrazioni di sostegno</a:t>
            </a:r>
            <a:endParaRPr lang="it-IT" sz="28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graphicFrame>
        <p:nvGraphicFramePr>
          <p:cNvPr id="3" name="Tabella 2">
            <a:extLst>
              <a:ext uri="{FF2B5EF4-FFF2-40B4-BE49-F238E27FC236}">
                <a16:creationId xmlns:a16="http://schemas.microsoft.com/office/drawing/2014/main" id="{C6968D48-3125-4F29-AD64-807E8D6B7434}"/>
              </a:ext>
            </a:extLst>
          </p:cNvPr>
          <p:cNvGraphicFramePr>
            <a:graphicFrameLocks noGrp="1"/>
          </p:cNvGraphicFramePr>
          <p:nvPr>
            <p:extLst>
              <p:ext uri="{D42A27DB-BD31-4B8C-83A1-F6EECF244321}">
                <p14:modId xmlns:p14="http://schemas.microsoft.com/office/powerpoint/2010/main" val="642636223"/>
              </p:ext>
            </p:extLst>
          </p:nvPr>
        </p:nvGraphicFramePr>
        <p:xfrm>
          <a:off x="0" y="2326047"/>
          <a:ext cx="8897350" cy="1895062"/>
        </p:xfrm>
        <a:graphic>
          <a:graphicData uri="http://schemas.openxmlformats.org/drawingml/2006/table">
            <a:tbl>
              <a:tblPr>
                <a:tableStyleId>{5C22544A-7EE6-4342-B048-85BDC9FD1C3A}</a:tableStyleId>
              </a:tblPr>
              <a:tblGrid>
                <a:gridCol w="868870">
                  <a:extLst>
                    <a:ext uri="{9D8B030D-6E8A-4147-A177-3AD203B41FA5}">
                      <a16:colId xmlns:a16="http://schemas.microsoft.com/office/drawing/2014/main" val="1073799747"/>
                    </a:ext>
                  </a:extLst>
                </a:gridCol>
                <a:gridCol w="1368190">
                  <a:extLst>
                    <a:ext uri="{9D8B030D-6E8A-4147-A177-3AD203B41FA5}">
                      <a16:colId xmlns:a16="http://schemas.microsoft.com/office/drawing/2014/main" val="1083873829"/>
                    </a:ext>
                  </a:extLst>
                </a:gridCol>
                <a:gridCol w="1368190">
                  <a:extLst>
                    <a:ext uri="{9D8B030D-6E8A-4147-A177-3AD203B41FA5}">
                      <a16:colId xmlns:a16="http://schemas.microsoft.com/office/drawing/2014/main" val="1284229268"/>
                    </a:ext>
                  </a:extLst>
                </a:gridCol>
                <a:gridCol w="1542830">
                  <a:extLst>
                    <a:ext uri="{9D8B030D-6E8A-4147-A177-3AD203B41FA5}">
                      <a16:colId xmlns:a16="http://schemas.microsoft.com/office/drawing/2014/main" val="3189832394"/>
                    </a:ext>
                  </a:extLst>
                </a:gridCol>
                <a:gridCol w="1512210">
                  <a:extLst>
                    <a:ext uri="{9D8B030D-6E8A-4147-A177-3AD203B41FA5}">
                      <a16:colId xmlns:a16="http://schemas.microsoft.com/office/drawing/2014/main" val="615714463"/>
                    </a:ext>
                  </a:extLst>
                </a:gridCol>
                <a:gridCol w="1008140">
                  <a:extLst>
                    <a:ext uri="{9D8B030D-6E8A-4147-A177-3AD203B41FA5}">
                      <a16:colId xmlns:a16="http://schemas.microsoft.com/office/drawing/2014/main" val="430716719"/>
                    </a:ext>
                  </a:extLst>
                </a:gridCol>
                <a:gridCol w="1228920">
                  <a:extLst>
                    <a:ext uri="{9D8B030D-6E8A-4147-A177-3AD203B41FA5}">
                      <a16:colId xmlns:a16="http://schemas.microsoft.com/office/drawing/2014/main" val="808495252"/>
                    </a:ext>
                  </a:extLst>
                </a:gridCol>
              </a:tblGrid>
              <a:tr h="647242">
                <a:tc>
                  <a:txBody>
                    <a:bodyPr/>
                    <a:lstStyle/>
                    <a:p>
                      <a:pPr marL="74295" marR="78740" algn="just">
                        <a:lnSpc>
                          <a:spcPct val="119000"/>
                        </a:lnSpc>
                        <a:spcAft>
                          <a:spcPts val="0"/>
                        </a:spcAft>
                      </a:pPr>
                      <a:r>
                        <a:rPr lang="it-IT" sz="1600" b="1" dirty="0">
                          <a:effectLst/>
                          <a:uFill>
                            <a:solidFill>
                              <a:srgbClr val="000000"/>
                            </a:solidFill>
                          </a:uFill>
                        </a:rPr>
                        <a:t>Anno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Sopravvenuti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Definiti totali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Pendenti finali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di cui;</a:t>
                      </a:r>
                    </a:p>
                    <a:p>
                      <a:pPr marL="74295" marR="78740" algn="just">
                        <a:lnSpc>
                          <a:spcPct val="119000"/>
                        </a:lnSpc>
                        <a:spcAft>
                          <a:spcPts val="0"/>
                        </a:spcAft>
                      </a:pPr>
                      <a:r>
                        <a:rPr lang="it-IT" sz="1600" b="1" dirty="0">
                          <a:effectLst/>
                          <a:uFill>
                            <a:solidFill>
                              <a:srgbClr val="000000"/>
                            </a:solidFill>
                          </a:uFill>
                        </a:rPr>
                        <a:t>ultratriennali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Indice di</a:t>
                      </a:r>
                    </a:p>
                    <a:p>
                      <a:pPr marL="74295" marR="78740" algn="just">
                        <a:lnSpc>
                          <a:spcPct val="119000"/>
                        </a:lnSpc>
                        <a:spcAft>
                          <a:spcPts val="0"/>
                        </a:spcAft>
                      </a:pPr>
                      <a:r>
                        <a:rPr lang="it-IT" sz="1600" b="1" dirty="0">
                          <a:effectLst/>
                          <a:uFill>
                            <a:solidFill>
                              <a:srgbClr val="000000"/>
                            </a:solidFill>
                          </a:uFill>
                        </a:rPr>
                        <a:t>ricambio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b="1" dirty="0">
                          <a:effectLst/>
                          <a:uFill>
                            <a:solidFill>
                              <a:srgbClr val="000000"/>
                            </a:solidFill>
                          </a:uFill>
                        </a:rPr>
                        <a:t>Indice di smaltimento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078871472"/>
                  </a:ext>
                </a:extLst>
              </a:tr>
              <a:tr h="311955">
                <a:tc>
                  <a:txBody>
                    <a:bodyPr/>
                    <a:lstStyle/>
                    <a:p>
                      <a:pPr marL="74295" marR="78740" algn="just">
                        <a:lnSpc>
                          <a:spcPct val="119000"/>
                        </a:lnSpc>
                        <a:spcAft>
                          <a:spcPts val="0"/>
                        </a:spcAft>
                      </a:pPr>
                      <a:r>
                        <a:rPr lang="it-IT" sz="1600">
                          <a:effectLst/>
                          <a:uFill>
                            <a:solidFill>
                              <a:srgbClr val="000000"/>
                            </a:solidFill>
                          </a:uFill>
                        </a:rPr>
                        <a:t>2017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778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763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2.401</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1.571</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0,98</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0,24</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117387242"/>
                  </a:ext>
                </a:extLst>
              </a:tr>
              <a:tr h="311955">
                <a:tc>
                  <a:txBody>
                    <a:bodyPr/>
                    <a:lstStyle/>
                    <a:p>
                      <a:pPr marL="74295" marR="78740" algn="just">
                        <a:lnSpc>
                          <a:spcPct val="119000"/>
                        </a:lnSpc>
                        <a:spcAft>
                          <a:spcPts val="0"/>
                        </a:spcAft>
                      </a:pPr>
                      <a:r>
                        <a:rPr lang="it-IT" sz="1600">
                          <a:effectLst/>
                          <a:uFill>
                            <a:solidFill>
                              <a:srgbClr val="000000"/>
                            </a:solidFill>
                          </a:uFill>
                        </a:rPr>
                        <a:t>2018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794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605</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2.586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1.630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0,76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0,19</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33292072"/>
                  </a:ext>
                </a:extLst>
              </a:tr>
              <a:tr h="311955">
                <a:tc>
                  <a:txBody>
                    <a:bodyPr/>
                    <a:lstStyle/>
                    <a:p>
                      <a:pPr marL="74295" marR="78740" algn="just">
                        <a:lnSpc>
                          <a:spcPct val="119000"/>
                        </a:lnSpc>
                        <a:spcAft>
                          <a:spcPts val="0"/>
                        </a:spcAft>
                      </a:pPr>
                      <a:r>
                        <a:rPr lang="it-IT" sz="1600">
                          <a:effectLst/>
                          <a:uFill>
                            <a:solidFill>
                              <a:srgbClr val="000000"/>
                            </a:solidFill>
                          </a:uFill>
                        </a:rPr>
                        <a:t>2019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779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757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2.644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1.633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0,97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0,22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559806085"/>
                  </a:ext>
                </a:extLst>
              </a:tr>
              <a:tr h="311955">
                <a:tc>
                  <a:txBody>
                    <a:bodyPr/>
                    <a:lstStyle/>
                    <a:p>
                      <a:pPr marL="74295" marR="78740" algn="just">
                        <a:lnSpc>
                          <a:spcPct val="119000"/>
                        </a:lnSpc>
                        <a:spcAft>
                          <a:spcPts val="0"/>
                        </a:spcAft>
                      </a:pPr>
                      <a:r>
                        <a:rPr lang="it-IT" sz="1600">
                          <a:effectLst/>
                          <a:uFill>
                            <a:solidFill>
                              <a:srgbClr val="000000"/>
                            </a:solidFill>
                          </a:uFill>
                        </a:rPr>
                        <a:t>2020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561</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905</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a:effectLst/>
                          <a:uFill>
                            <a:solidFill>
                              <a:srgbClr val="000000"/>
                            </a:solidFill>
                          </a:uFill>
                        </a:rPr>
                        <a:t>2.264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1.409</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1 ,61</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78740" algn="just">
                        <a:lnSpc>
                          <a:spcPct val="119000"/>
                        </a:lnSpc>
                        <a:spcAft>
                          <a:spcPts val="0"/>
                        </a:spcAft>
                      </a:pPr>
                      <a:r>
                        <a:rPr lang="it-IT" sz="1600" dirty="0">
                          <a:effectLst/>
                          <a:uFill>
                            <a:solidFill>
                              <a:srgbClr val="000000"/>
                            </a:solidFill>
                          </a:uFill>
                        </a:rPr>
                        <a:t>0,29</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73773687"/>
                  </a:ext>
                </a:extLst>
              </a:tr>
            </a:tbl>
          </a:graphicData>
        </a:graphic>
      </p:graphicFrame>
      <p:sp>
        <p:nvSpPr>
          <p:cNvPr id="8" name="CasellaDiTesto 7">
            <a:extLst>
              <a:ext uri="{FF2B5EF4-FFF2-40B4-BE49-F238E27FC236}">
                <a16:creationId xmlns:a16="http://schemas.microsoft.com/office/drawing/2014/main" id="{FD6DF11F-DD99-470F-B77A-770EF87C607B}"/>
              </a:ext>
            </a:extLst>
          </p:cNvPr>
          <p:cNvSpPr txBox="1"/>
          <p:nvPr/>
        </p:nvSpPr>
        <p:spPr>
          <a:xfrm>
            <a:off x="-26746" y="4221109"/>
            <a:ext cx="8271255" cy="399661"/>
          </a:xfrm>
          <a:prstGeom prst="rect">
            <a:avLst/>
          </a:prstGeom>
          <a:solidFill>
            <a:schemeClr val="tx2">
              <a:lumMod val="20000"/>
              <a:lumOff val="80000"/>
            </a:schemeClr>
          </a:solidFill>
        </p:spPr>
        <p:txBody>
          <a:bodyPr wrap="square" rtlCol="0">
            <a:spAutoFit/>
          </a:bodyPr>
          <a:lstStyle/>
          <a:p>
            <a:pPr marL="74295" marR="78740" algn="just">
              <a:lnSpc>
                <a:spcPct val="119000"/>
              </a:lnSpc>
              <a:spcAft>
                <a:spcPts val="0"/>
              </a:spcAft>
            </a:pPr>
            <a:r>
              <a:rPr lang="it-IT" sz="1800" b="1" dirty="0">
                <a:solidFill>
                  <a:srgbClr val="000000"/>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2)  Volontaria giurisdizione in materia di famiglia e persone</a:t>
            </a:r>
            <a:endParaRPr lang="it-IT" sz="18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sp>
        <p:nvSpPr>
          <p:cNvPr id="10" name="CasellaDiTesto 9">
            <a:extLst>
              <a:ext uri="{FF2B5EF4-FFF2-40B4-BE49-F238E27FC236}">
                <a16:creationId xmlns:a16="http://schemas.microsoft.com/office/drawing/2014/main" id="{65242354-93F6-4469-B612-C96C591CF85D}"/>
              </a:ext>
            </a:extLst>
          </p:cNvPr>
          <p:cNvSpPr txBox="1"/>
          <p:nvPr/>
        </p:nvSpPr>
        <p:spPr>
          <a:xfrm>
            <a:off x="0" y="4620770"/>
            <a:ext cx="8897350" cy="1735580"/>
          </a:xfrm>
          <a:prstGeom prst="rect">
            <a:avLst/>
          </a:prstGeom>
          <a:solidFill>
            <a:srgbClr val="D6D6D6"/>
          </a:solidFill>
        </p:spPr>
        <p:txBody>
          <a:bodyPr wrap="square" rtlCol="0">
            <a:spAutoFit/>
          </a:bodyPr>
          <a:lstStyle/>
          <a:p>
            <a:endParaRPr lang="it-IT" dirty="0"/>
          </a:p>
        </p:txBody>
      </p:sp>
      <p:graphicFrame>
        <p:nvGraphicFramePr>
          <p:cNvPr id="12" name="Tabella 11">
            <a:extLst>
              <a:ext uri="{FF2B5EF4-FFF2-40B4-BE49-F238E27FC236}">
                <a16:creationId xmlns:a16="http://schemas.microsoft.com/office/drawing/2014/main" id="{A475268F-F9FC-47DC-8C5E-87CA35FA1FFA}"/>
              </a:ext>
            </a:extLst>
          </p:cNvPr>
          <p:cNvGraphicFramePr>
            <a:graphicFrameLocks noGrp="1"/>
          </p:cNvGraphicFramePr>
          <p:nvPr>
            <p:extLst>
              <p:ext uri="{D42A27DB-BD31-4B8C-83A1-F6EECF244321}">
                <p14:modId xmlns:p14="http://schemas.microsoft.com/office/powerpoint/2010/main" val="1042272094"/>
              </p:ext>
            </p:extLst>
          </p:nvPr>
        </p:nvGraphicFramePr>
        <p:xfrm>
          <a:off x="53689" y="4650950"/>
          <a:ext cx="8897349" cy="2070526"/>
        </p:xfrm>
        <a:graphic>
          <a:graphicData uri="http://schemas.openxmlformats.org/drawingml/2006/table">
            <a:tbl>
              <a:tblPr firstRow="1" firstCol="1" bandRow="1"/>
              <a:tblGrid>
                <a:gridCol w="1002835">
                  <a:extLst>
                    <a:ext uri="{9D8B030D-6E8A-4147-A177-3AD203B41FA5}">
                      <a16:colId xmlns:a16="http://schemas.microsoft.com/office/drawing/2014/main" val="1386180137"/>
                    </a:ext>
                  </a:extLst>
                </a:gridCol>
                <a:gridCol w="1515477">
                  <a:extLst>
                    <a:ext uri="{9D8B030D-6E8A-4147-A177-3AD203B41FA5}">
                      <a16:colId xmlns:a16="http://schemas.microsoft.com/office/drawing/2014/main" val="2007530254"/>
                    </a:ext>
                  </a:extLst>
                </a:gridCol>
                <a:gridCol w="1120705">
                  <a:extLst>
                    <a:ext uri="{9D8B030D-6E8A-4147-A177-3AD203B41FA5}">
                      <a16:colId xmlns:a16="http://schemas.microsoft.com/office/drawing/2014/main" val="378760585"/>
                    </a:ext>
                  </a:extLst>
                </a:gridCol>
                <a:gridCol w="1455374">
                  <a:extLst>
                    <a:ext uri="{9D8B030D-6E8A-4147-A177-3AD203B41FA5}">
                      <a16:colId xmlns:a16="http://schemas.microsoft.com/office/drawing/2014/main" val="2823842780"/>
                    </a:ext>
                  </a:extLst>
                </a:gridCol>
                <a:gridCol w="1440200">
                  <a:extLst>
                    <a:ext uri="{9D8B030D-6E8A-4147-A177-3AD203B41FA5}">
                      <a16:colId xmlns:a16="http://schemas.microsoft.com/office/drawing/2014/main" val="660525246"/>
                    </a:ext>
                  </a:extLst>
                </a:gridCol>
                <a:gridCol w="1008140">
                  <a:extLst>
                    <a:ext uri="{9D8B030D-6E8A-4147-A177-3AD203B41FA5}">
                      <a16:colId xmlns:a16="http://schemas.microsoft.com/office/drawing/2014/main" val="4266574872"/>
                    </a:ext>
                  </a:extLst>
                </a:gridCol>
                <a:gridCol w="1354618">
                  <a:extLst>
                    <a:ext uri="{9D8B030D-6E8A-4147-A177-3AD203B41FA5}">
                      <a16:colId xmlns:a16="http://schemas.microsoft.com/office/drawing/2014/main" val="3560066632"/>
                    </a:ext>
                  </a:extLst>
                </a:gridCol>
              </a:tblGrid>
              <a:tr h="706038">
                <a:tc>
                  <a:txBody>
                    <a:bodyPr/>
                    <a:lstStyle/>
                    <a:p>
                      <a:pPr marR="78740" algn="just">
                        <a:lnSpc>
                          <a:spcPct val="119000"/>
                        </a:lnSpc>
                      </a:pPr>
                      <a:r>
                        <a:rPr lang="en-US" sz="1600" b="1" dirty="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Anno</a:t>
                      </a:r>
                      <a:endParaRPr lang="it-IT" sz="1200" b="1" dirty="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b="1">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Sopravvenuti</a:t>
                      </a:r>
                      <a:endParaRPr lang="it-IT" sz="1200" b="1">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b="1">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Definiti totali</a:t>
                      </a:r>
                      <a:endParaRPr lang="it-IT" sz="1200" b="1">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b="1">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Pendenti finali</a:t>
                      </a:r>
                      <a:endParaRPr lang="it-IT" sz="1200" b="1">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l">
                        <a:lnSpc>
                          <a:spcPct val="119000"/>
                        </a:lnSpc>
                      </a:pPr>
                      <a:r>
                        <a:rPr lang="en-US" sz="1600" b="1" dirty="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di cui; </a:t>
                      </a:r>
                      <a:r>
                        <a:rPr lang="en-US" sz="1600" b="1" dirty="0" err="1">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ultratriennali</a:t>
                      </a:r>
                      <a:endParaRPr lang="it-IT" sz="1200" b="1" dirty="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b="1">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Indice di ricambio</a:t>
                      </a:r>
                      <a:endParaRPr lang="it-IT" sz="1200" b="1">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b="1" dirty="0" err="1">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Indice</a:t>
                      </a:r>
                      <a:r>
                        <a:rPr lang="en-US" sz="1600" b="1" dirty="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 di </a:t>
                      </a:r>
                      <a:r>
                        <a:rPr lang="en-US" sz="1600" b="1" dirty="0" err="1">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smaltimento</a:t>
                      </a:r>
                      <a:endParaRPr lang="it-IT" sz="1200" b="1" dirty="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4209909047"/>
                  </a:ext>
                </a:extLst>
              </a:tr>
              <a:tr h="341122">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2017</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449</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613</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145</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12</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1,37</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0,81</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873790662"/>
                  </a:ext>
                </a:extLst>
              </a:tr>
              <a:tr h="341122">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2018</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456</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486</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117</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15</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1,07</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0,81</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1250033970"/>
                  </a:ext>
                </a:extLst>
              </a:tr>
              <a:tr h="341122">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2019</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506</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478</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151</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18</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0,94</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0,76</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1415756464"/>
                  </a:ext>
                </a:extLst>
              </a:tr>
              <a:tr h="341122">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2020</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385</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388</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146</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7</a:t>
                      </a:r>
                      <a:endParaRPr lang="it-IT" sz="120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dirty="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1,01</a:t>
                      </a:r>
                      <a:endParaRPr lang="it-IT" sz="1200" dirty="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marR="78740" algn="just">
                        <a:lnSpc>
                          <a:spcPct val="119000"/>
                        </a:lnSpc>
                      </a:pPr>
                      <a:r>
                        <a:rPr lang="en-US" sz="1600" dirty="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rPr>
                        <a:t>0,73</a:t>
                      </a:r>
                      <a:endParaRPr lang="it-IT" sz="1200" dirty="0">
                        <a:solidFill>
                          <a:srgbClr val="000000"/>
                        </a:solidFill>
                        <a:effectLst/>
                        <a:uFill>
                          <a:solidFill>
                            <a:srgbClr val="000000"/>
                          </a:solidFill>
                        </a:uFill>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3105945401"/>
                  </a:ext>
                </a:extLst>
              </a:tr>
            </a:tbl>
          </a:graphicData>
        </a:graphic>
      </p:graphicFrame>
    </p:spTree>
    <p:extLst>
      <p:ext uri="{BB962C8B-B14F-4D97-AF65-F5344CB8AC3E}">
        <p14:creationId xmlns:p14="http://schemas.microsoft.com/office/powerpoint/2010/main" val="2028212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numero diapositiva 1">
            <a:extLst>
              <a:ext uri="{FF2B5EF4-FFF2-40B4-BE49-F238E27FC236}">
                <a16:creationId xmlns:a16="http://schemas.microsoft.com/office/drawing/2014/main" id="{62CAC943-F61A-4114-98CD-E3EC21E3467A}"/>
              </a:ext>
            </a:extLst>
          </p:cNvPr>
          <p:cNvSpPr>
            <a:spLocks noGrp="1"/>
          </p:cNvSpPr>
          <p:nvPr>
            <p:ph type="sldNum" sz="quarter" idx="12"/>
          </p:nvPr>
        </p:nvSpPr>
        <p:spPr/>
        <p:txBody>
          <a:bodyPr/>
          <a:lstStyle/>
          <a:p>
            <a:fld id="{804F3E0D-B61C-454A-A4AB-8B0624EEBD47}" type="slidenum">
              <a:rPr lang="it-IT" smtClean="0"/>
              <a:t>13</a:t>
            </a:fld>
            <a:endParaRPr lang="it-IT"/>
          </a:p>
        </p:txBody>
      </p:sp>
      <p:sp>
        <p:nvSpPr>
          <p:cNvPr id="4" name="CasellaDiTesto 3">
            <a:extLst>
              <a:ext uri="{FF2B5EF4-FFF2-40B4-BE49-F238E27FC236}">
                <a16:creationId xmlns:a16="http://schemas.microsoft.com/office/drawing/2014/main" id="{EB288098-A342-4E06-857B-1F8CA01944AB}"/>
              </a:ext>
            </a:extLst>
          </p:cNvPr>
          <p:cNvSpPr txBox="1"/>
          <p:nvPr/>
        </p:nvSpPr>
        <p:spPr>
          <a:xfrm>
            <a:off x="0" y="1340710"/>
            <a:ext cx="8271255" cy="399661"/>
          </a:xfrm>
          <a:prstGeom prst="rect">
            <a:avLst/>
          </a:prstGeom>
          <a:solidFill>
            <a:schemeClr val="tx2">
              <a:lumMod val="20000"/>
              <a:lumOff val="80000"/>
            </a:schemeClr>
          </a:solidFill>
        </p:spPr>
        <p:txBody>
          <a:bodyPr wrap="square" rtlCol="0">
            <a:spAutoFit/>
          </a:bodyPr>
          <a:lstStyle/>
          <a:p>
            <a:pPr marL="74295" marR="78740" algn="just">
              <a:lnSpc>
                <a:spcPct val="119000"/>
              </a:lnSpc>
              <a:spcAft>
                <a:spcPts val="0"/>
              </a:spcAft>
            </a:pPr>
            <a:r>
              <a:rPr lang="it-IT" sz="1800" b="1" dirty="0">
                <a:solidFill>
                  <a:srgbClr val="000000"/>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3)  Volontaria giurisdizione NON in materia di famiglia e persone</a:t>
            </a:r>
            <a:endParaRPr lang="it-IT" sz="18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graphicFrame>
        <p:nvGraphicFramePr>
          <p:cNvPr id="3" name="Tabella 2">
            <a:extLst>
              <a:ext uri="{FF2B5EF4-FFF2-40B4-BE49-F238E27FC236}">
                <a16:creationId xmlns:a16="http://schemas.microsoft.com/office/drawing/2014/main" id="{6E602221-A91B-4E07-9AC1-90DA83B3F66C}"/>
              </a:ext>
            </a:extLst>
          </p:cNvPr>
          <p:cNvGraphicFramePr>
            <a:graphicFrameLocks noGrp="1"/>
          </p:cNvGraphicFramePr>
          <p:nvPr>
            <p:extLst>
              <p:ext uri="{D42A27DB-BD31-4B8C-83A1-F6EECF244321}">
                <p14:modId xmlns:p14="http://schemas.microsoft.com/office/powerpoint/2010/main" val="2790697017"/>
              </p:ext>
            </p:extLst>
          </p:nvPr>
        </p:nvGraphicFramePr>
        <p:xfrm>
          <a:off x="0" y="1740371"/>
          <a:ext cx="9144000" cy="2048680"/>
        </p:xfrm>
        <a:graphic>
          <a:graphicData uri="http://schemas.openxmlformats.org/drawingml/2006/table">
            <a:tbl>
              <a:tblPr>
                <a:tableStyleId>{5C22544A-7EE6-4342-B048-85BDC9FD1C3A}</a:tableStyleId>
              </a:tblPr>
              <a:tblGrid>
                <a:gridCol w="899490">
                  <a:extLst>
                    <a:ext uri="{9D8B030D-6E8A-4147-A177-3AD203B41FA5}">
                      <a16:colId xmlns:a16="http://schemas.microsoft.com/office/drawing/2014/main" val="2443448096"/>
                    </a:ext>
                  </a:extLst>
                </a:gridCol>
                <a:gridCol w="1440200">
                  <a:extLst>
                    <a:ext uri="{9D8B030D-6E8A-4147-A177-3AD203B41FA5}">
                      <a16:colId xmlns:a16="http://schemas.microsoft.com/office/drawing/2014/main" val="568431375"/>
                    </a:ext>
                  </a:extLst>
                </a:gridCol>
                <a:gridCol w="1296180">
                  <a:extLst>
                    <a:ext uri="{9D8B030D-6E8A-4147-A177-3AD203B41FA5}">
                      <a16:colId xmlns:a16="http://schemas.microsoft.com/office/drawing/2014/main" val="1925669479"/>
                    </a:ext>
                  </a:extLst>
                </a:gridCol>
                <a:gridCol w="1368190">
                  <a:extLst>
                    <a:ext uri="{9D8B030D-6E8A-4147-A177-3AD203B41FA5}">
                      <a16:colId xmlns:a16="http://schemas.microsoft.com/office/drawing/2014/main" val="950116859"/>
                    </a:ext>
                  </a:extLst>
                </a:gridCol>
                <a:gridCol w="1368190">
                  <a:extLst>
                    <a:ext uri="{9D8B030D-6E8A-4147-A177-3AD203B41FA5}">
                      <a16:colId xmlns:a16="http://schemas.microsoft.com/office/drawing/2014/main" val="113336587"/>
                    </a:ext>
                  </a:extLst>
                </a:gridCol>
                <a:gridCol w="1296180">
                  <a:extLst>
                    <a:ext uri="{9D8B030D-6E8A-4147-A177-3AD203B41FA5}">
                      <a16:colId xmlns:a16="http://schemas.microsoft.com/office/drawing/2014/main" val="1279726799"/>
                    </a:ext>
                  </a:extLst>
                </a:gridCol>
                <a:gridCol w="1475570">
                  <a:extLst>
                    <a:ext uri="{9D8B030D-6E8A-4147-A177-3AD203B41FA5}">
                      <a16:colId xmlns:a16="http://schemas.microsoft.com/office/drawing/2014/main" val="1309523131"/>
                    </a:ext>
                  </a:extLst>
                </a:gridCol>
              </a:tblGrid>
              <a:tr h="630017">
                <a:tc>
                  <a:txBody>
                    <a:bodyPr/>
                    <a:lstStyle/>
                    <a:p>
                      <a:pPr algn="just">
                        <a:lnSpc>
                          <a:spcPct val="107000"/>
                        </a:lnSpc>
                      </a:pPr>
                      <a:r>
                        <a:rPr lang="it-IT" sz="1600" b="1">
                          <a:effectLst/>
                          <a:uFill>
                            <a:solidFill>
                              <a:srgbClr val="000000"/>
                            </a:solidFill>
                          </a:uFill>
                        </a:rPr>
                        <a:t>Anno</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a:effectLst/>
                          <a:uFill>
                            <a:solidFill>
                              <a:srgbClr val="000000"/>
                            </a:solidFill>
                          </a:uFill>
                        </a:rPr>
                        <a:t>Sopravvenuti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a:effectLst/>
                          <a:uFill>
                            <a:solidFill>
                              <a:srgbClr val="000000"/>
                            </a:solidFill>
                          </a:uFill>
                        </a:rPr>
                        <a:t>Definiti totali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a:effectLst/>
                          <a:uFill>
                            <a:solidFill>
                              <a:srgbClr val="000000"/>
                            </a:solidFill>
                          </a:uFill>
                        </a:rPr>
                        <a:t>Pendenti finali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dirty="0">
                          <a:effectLst/>
                          <a:uFill>
                            <a:solidFill>
                              <a:srgbClr val="000000"/>
                            </a:solidFill>
                          </a:uFill>
                        </a:rPr>
                        <a:t>di cui;</a:t>
                      </a:r>
                    </a:p>
                    <a:p>
                      <a:pPr algn="just">
                        <a:lnSpc>
                          <a:spcPct val="107000"/>
                        </a:lnSpc>
                      </a:pPr>
                      <a:r>
                        <a:rPr lang="it-IT" sz="1600" b="1" dirty="0">
                          <a:effectLst/>
                          <a:uFill>
                            <a:solidFill>
                              <a:srgbClr val="000000"/>
                            </a:solidFill>
                          </a:uFill>
                        </a:rPr>
                        <a:t>ultratriennali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07000"/>
                        </a:lnSpc>
                      </a:pPr>
                      <a:r>
                        <a:rPr lang="it-IT" sz="1600" b="1" dirty="0">
                          <a:effectLst/>
                          <a:uFill>
                            <a:solidFill>
                              <a:srgbClr val="000000"/>
                            </a:solidFill>
                          </a:uFill>
                        </a:rPr>
                        <a:t>Indice di ricambio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07000"/>
                        </a:lnSpc>
                      </a:pPr>
                      <a:r>
                        <a:rPr lang="it-IT" sz="1600" b="1" dirty="0">
                          <a:effectLst/>
                          <a:uFill>
                            <a:solidFill>
                              <a:srgbClr val="000000"/>
                            </a:solidFill>
                          </a:uFill>
                        </a:rPr>
                        <a:t>Indice di smaltimento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050305475"/>
                  </a:ext>
                </a:extLst>
              </a:tr>
              <a:tr h="356237">
                <a:tc>
                  <a:txBody>
                    <a:bodyPr/>
                    <a:lstStyle/>
                    <a:p>
                      <a:pPr algn="just">
                        <a:lnSpc>
                          <a:spcPct val="107000"/>
                        </a:lnSpc>
                      </a:pPr>
                      <a:r>
                        <a:rPr lang="it-IT" sz="1600">
                          <a:effectLst/>
                          <a:uFill>
                            <a:solidFill>
                              <a:srgbClr val="000000"/>
                            </a:solidFill>
                          </a:uFill>
                        </a:rPr>
                        <a:t>2017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453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465</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100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1,03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0,82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318355644"/>
                  </a:ext>
                </a:extLst>
              </a:tr>
              <a:tr h="354142">
                <a:tc>
                  <a:txBody>
                    <a:bodyPr/>
                    <a:lstStyle/>
                    <a:p>
                      <a:pPr algn="just">
                        <a:lnSpc>
                          <a:spcPct val="107000"/>
                        </a:lnSpc>
                      </a:pPr>
                      <a:r>
                        <a:rPr lang="it-IT" sz="1600">
                          <a:effectLst/>
                          <a:uFill>
                            <a:solidFill>
                              <a:srgbClr val="000000"/>
                            </a:solidFill>
                          </a:uFill>
                        </a:rPr>
                        <a:t>2018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541</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521</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116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0,96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0,82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404230567"/>
                  </a:ext>
                </a:extLst>
              </a:tr>
              <a:tr h="354142">
                <a:tc>
                  <a:txBody>
                    <a:bodyPr/>
                    <a:lstStyle/>
                    <a:p>
                      <a:pPr algn="just">
                        <a:lnSpc>
                          <a:spcPct val="107000"/>
                        </a:lnSpc>
                      </a:pPr>
                      <a:r>
                        <a:rPr lang="it-IT" sz="1600">
                          <a:effectLst/>
                          <a:uFill>
                            <a:solidFill>
                              <a:srgbClr val="000000"/>
                            </a:solidFill>
                          </a:uFill>
                        </a:rPr>
                        <a:t>2019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593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636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dirty="0">
                          <a:effectLst/>
                          <a:uFill>
                            <a:solidFill>
                              <a:srgbClr val="000000"/>
                            </a:solidFill>
                          </a:uFill>
                        </a:rPr>
                        <a:t>83</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31</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1,07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0,88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307945479"/>
                  </a:ext>
                </a:extLst>
              </a:tr>
              <a:tr h="354142">
                <a:tc>
                  <a:txBody>
                    <a:bodyPr/>
                    <a:lstStyle/>
                    <a:p>
                      <a:pPr algn="just">
                        <a:lnSpc>
                          <a:spcPct val="107000"/>
                        </a:lnSpc>
                      </a:pPr>
                      <a:r>
                        <a:rPr lang="it-IT" sz="1600">
                          <a:effectLst/>
                          <a:uFill>
                            <a:solidFill>
                              <a:srgbClr val="000000"/>
                            </a:solidFill>
                          </a:uFill>
                        </a:rPr>
                        <a:t>2020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dirty="0">
                          <a:effectLst/>
                          <a:uFill>
                            <a:solidFill>
                              <a:srgbClr val="000000"/>
                            </a:solidFill>
                          </a:uFill>
                        </a:rPr>
                        <a:t>504</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dirty="0">
                          <a:effectLst/>
                          <a:uFill>
                            <a:solidFill>
                              <a:srgbClr val="000000"/>
                            </a:solidFill>
                          </a:uFill>
                        </a:rPr>
                        <a:t>521</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dirty="0">
                          <a:effectLst/>
                          <a:uFill>
                            <a:solidFill>
                              <a:srgbClr val="000000"/>
                            </a:solidFill>
                          </a:uFill>
                        </a:rPr>
                        <a:t>52</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15</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1,03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dirty="0">
                          <a:effectLst/>
                          <a:uFill>
                            <a:solidFill>
                              <a:srgbClr val="000000"/>
                            </a:solidFill>
                          </a:uFill>
                        </a:rPr>
                        <a:t>0,91</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595930917"/>
                  </a:ext>
                </a:extLst>
              </a:tr>
            </a:tbl>
          </a:graphicData>
        </a:graphic>
      </p:graphicFrame>
      <p:sp>
        <p:nvSpPr>
          <p:cNvPr id="8" name="CasellaDiTesto 7">
            <a:extLst>
              <a:ext uri="{FF2B5EF4-FFF2-40B4-BE49-F238E27FC236}">
                <a16:creationId xmlns:a16="http://schemas.microsoft.com/office/drawing/2014/main" id="{79DDAC8F-D920-4B6C-9F70-BBBCD455FBA5}"/>
              </a:ext>
            </a:extLst>
          </p:cNvPr>
          <p:cNvSpPr txBox="1"/>
          <p:nvPr/>
        </p:nvSpPr>
        <p:spPr>
          <a:xfrm>
            <a:off x="0" y="3782312"/>
            <a:ext cx="8271255" cy="723340"/>
          </a:xfrm>
          <a:prstGeom prst="rect">
            <a:avLst/>
          </a:prstGeom>
          <a:solidFill>
            <a:schemeClr val="tx2">
              <a:lumMod val="20000"/>
              <a:lumOff val="80000"/>
            </a:schemeClr>
          </a:solidFill>
        </p:spPr>
        <p:txBody>
          <a:bodyPr wrap="square" rtlCol="0">
            <a:spAutoFit/>
          </a:bodyPr>
          <a:lstStyle/>
          <a:p>
            <a:pPr marL="74295" marR="78740" algn="just">
              <a:lnSpc>
                <a:spcPct val="119000"/>
              </a:lnSpc>
              <a:spcAft>
                <a:spcPts val="0"/>
              </a:spcAft>
            </a:pPr>
            <a:r>
              <a:rPr lang="it-IT" sz="1800" b="1" dirty="0">
                <a:solidFill>
                  <a:srgbClr val="000000"/>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LAVORO, PREVIDENZA E ASSISTENZA</a:t>
            </a:r>
          </a:p>
          <a:p>
            <a:pPr marL="74295" marR="78740" algn="just">
              <a:lnSpc>
                <a:spcPct val="119000"/>
              </a:lnSpc>
              <a:spcAft>
                <a:spcPts val="0"/>
              </a:spcAft>
            </a:pPr>
            <a:r>
              <a:rPr lang="it-IT" b="1" dirty="0">
                <a:solidFill>
                  <a:srgbClr val="000000"/>
                </a:solidFill>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1)Lavoro</a:t>
            </a:r>
            <a:endParaRPr lang="it-IT" sz="18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graphicFrame>
        <p:nvGraphicFramePr>
          <p:cNvPr id="7" name="Tabella 6">
            <a:extLst>
              <a:ext uri="{FF2B5EF4-FFF2-40B4-BE49-F238E27FC236}">
                <a16:creationId xmlns:a16="http://schemas.microsoft.com/office/drawing/2014/main" id="{7CD79D4B-CD21-490F-AE87-EF15DB56D0A4}"/>
              </a:ext>
            </a:extLst>
          </p:cNvPr>
          <p:cNvGraphicFramePr>
            <a:graphicFrameLocks noGrp="1"/>
          </p:cNvGraphicFramePr>
          <p:nvPr>
            <p:extLst>
              <p:ext uri="{D42A27DB-BD31-4B8C-83A1-F6EECF244321}">
                <p14:modId xmlns:p14="http://schemas.microsoft.com/office/powerpoint/2010/main" val="1124660814"/>
              </p:ext>
            </p:extLst>
          </p:nvPr>
        </p:nvGraphicFramePr>
        <p:xfrm>
          <a:off x="0" y="4505653"/>
          <a:ext cx="9036620" cy="2215822"/>
        </p:xfrm>
        <a:graphic>
          <a:graphicData uri="http://schemas.openxmlformats.org/drawingml/2006/table">
            <a:tbl>
              <a:tblPr>
                <a:tableStyleId>{5C22544A-7EE6-4342-B048-85BDC9FD1C3A}</a:tableStyleId>
              </a:tblPr>
              <a:tblGrid>
                <a:gridCol w="767705">
                  <a:extLst>
                    <a:ext uri="{9D8B030D-6E8A-4147-A177-3AD203B41FA5}">
                      <a16:colId xmlns:a16="http://schemas.microsoft.com/office/drawing/2014/main" val="4000027917"/>
                    </a:ext>
                  </a:extLst>
                </a:gridCol>
                <a:gridCol w="1536701">
                  <a:extLst>
                    <a:ext uri="{9D8B030D-6E8A-4147-A177-3AD203B41FA5}">
                      <a16:colId xmlns:a16="http://schemas.microsoft.com/office/drawing/2014/main" val="235409444"/>
                    </a:ext>
                  </a:extLst>
                </a:gridCol>
                <a:gridCol w="1390349">
                  <a:extLst>
                    <a:ext uri="{9D8B030D-6E8A-4147-A177-3AD203B41FA5}">
                      <a16:colId xmlns:a16="http://schemas.microsoft.com/office/drawing/2014/main" val="388073221"/>
                    </a:ext>
                  </a:extLst>
                </a:gridCol>
                <a:gridCol w="1609877">
                  <a:extLst>
                    <a:ext uri="{9D8B030D-6E8A-4147-A177-3AD203B41FA5}">
                      <a16:colId xmlns:a16="http://schemas.microsoft.com/office/drawing/2014/main" val="764360570"/>
                    </a:ext>
                  </a:extLst>
                </a:gridCol>
                <a:gridCol w="1295003">
                  <a:extLst>
                    <a:ext uri="{9D8B030D-6E8A-4147-A177-3AD203B41FA5}">
                      <a16:colId xmlns:a16="http://schemas.microsoft.com/office/drawing/2014/main" val="3830986701"/>
                    </a:ext>
                  </a:extLst>
                </a:gridCol>
                <a:gridCol w="1119813">
                  <a:extLst>
                    <a:ext uri="{9D8B030D-6E8A-4147-A177-3AD203B41FA5}">
                      <a16:colId xmlns:a16="http://schemas.microsoft.com/office/drawing/2014/main" val="756963339"/>
                    </a:ext>
                  </a:extLst>
                </a:gridCol>
                <a:gridCol w="1317172">
                  <a:extLst>
                    <a:ext uri="{9D8B030D-6E8A-4147-A177-3AD203B41FA5}">
                      <a16:colId xmlns:a16="http://schemas.microsoft.com/office/drawing/2014/main" val="507977629"/>
                    </a:ext>
                  </a:extLst>
                </a:gridCol>
              </a:tblGrid>
              <a:tr h="751294">
                <a:tc>
                  <a:txBody>
                    <a:bodyPr/>
                    <a:lstStyle/>
                    <a:p>
                      <a:pPr algn="just">
                        <a:lnSpc>
                          <a:spcPct val="107000"/>
                        </a:lnSpc>
                      </a:pPr>
                      <a:r>
                        <a:rPr lang="it-IT" sz="1600" b="1">
                          <a:effectLst/>
                          <a:uFill>
                            <a:solidFill>
                              <a:srgbClr val="000000"/>
                            </a:solidFill>
                          </a:uFill>
                        </a:rPr>
                        <a:t>Anno</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a:effectLst/>
                          <a:uFill>
                            <a:solidFill>
                              <a:srgbClr val="000000"/>
                            </a:solidFill>
                          </a:uFill>
                        </a:rPr>
                        <a:t>Sopravvenuti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a:effectLst/>
                          <a:uFill>
                            <a:solidFill>
                              <a:srgbClr val="000000"/>
                            </a:solidFill>
                          </a:uFill>
                        </a:rPr>
                        <a:t>Definiti totali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a:effectLst/>
                          <a:uFill>
                            <a:solidFill>
                              <a:srgbClr val="000000"/>
                            </a:solidFill>
                          </a:uFill>
                        </a:rPr>
                        <a:t>Pendenti finali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dirty="0">
                          <a:effectLst/>
                          <a:uFill>
                            <a:solidFill>
                              <a:srgbClr val="000000"/>
                            </a:solidFill>
                          </a:uFill>
                        </a:rPr>
                        <a:t>di cui;</a:t>
                      </a:r>
                    </a:p>
                    <a:p>
                      <a:pPr algn="just">
                        <a:lnSpc>
                          <a:spcPct val="107000"/>
                        </a:lnSpc>
                      </a:pPr>
                      <a:r>
                        <a:rPr lang="it-IT" sz="1600" b="1" dirty="0">
                          <a:effectLst/>
                          <a:uFill>
                            <a:solidFill>
                              <a:srgbClr val="000000"/>
                            </a:solidFill>
                          </a:uFill>
                        </a:rPr>
                        <a:t>ultratriennali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07000"/>
                        </a:lnSpc>
                      </a:pPr>
                      <a:r>
                        <a:rPr lang="it-IT" sz="1600" b="1" dirty="0">
                          <a:effectLst/>
                          <a:uFill>
                            <a:solidFill>
                              <a:srgbClr val="000000"/>
                            </a:solidFill>
                          </a:uFill>
                        </a:rPr>
                        <a:t>Indice di ricambio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07000"/>
                        </a:lnSpc>
                      </a:pPr>
                      <a:r>
                        <a:rPr lang="it-IT" sz="1600" b="1" dirty="0">
                          <a:effectLst/>
                          <a:uFill>
                            <a:solidFill>
                              <a:srgbClr val="000000"/>
                            </a:solidFill>
                          </a:uFill>
                        </a:rPr>
                        <a:t>Indice di smaltimento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688424195"/>
                  </a:ext>
                </a:extLst>
              </a:tr>
              <a:tr h="366132">
                <a:tc>
                  <a:txBody>
                    <a:bodyPr/>
                    <a:lstStyle/>
                    <a:p>
                      <a:pPr algn="just">
                        <a:lnSpc>
                          <a:spcPct val="107000"/>
                        </a:lnSpc>
                      </a:pPr>
                      <a:r>
                        <a:rPr lang="it-IT" sz="1600">
                          <a:effectLst/>
                          <a:uFill>
                            <a:solidFill>
                              <a:srgbClr val="000000"/>
                            </a:solidFill>
                          </a:uFill>
                        </a:rPr>
                        <a:t>2017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295</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340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523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79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dirty="0">
                          <a:effectLst/>
                          <a:uFill>
                            <a:solidFill>
                              <a:srgbClr val="000000"/>
                            </a:solidFill>
                          </a:uFill>
                        </a:rPr>
                        <a:t>1,15</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0,39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180098310"/>
                  </a:ext>
                </a:extLst>
              </a:tr>
              <a:tr h="366132">
                <a:tc>
                  <a:txBody>
                    <a:bodyPr/>
                    <a:lstStyle/>
                    <a:p>
                      <a:pPr algn="just">
                        <a:lnSpc>
                          <a:spcPct val="107000"/>
                        </a:lnSpc>
                      </a:pPr>
                      <a:r>
                        <a:rPr lang="it-IT" sz="1600">
                          <a:effectLst/>
                          <a:uFill>
                            <a:solidFill>
                              <a:srgbClr val="000000"/>
                            </a:solidFill>
                          </a:uFill>
                        </a:rPr>
                        <a:t>2018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224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316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420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73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1,41</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0,43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133174836"/>
                  </a:ext>
                </a:extLst>
              </a:tr>
              <a:tr h="366132">
                <a:tc>
                  <a:txBody>
                    <a:bodyPr/>
                    <a:lstStyle/>
                    <a:p>
                      <a:pPr algn="just">
                        <a:lnSpc>
                          <a:spcPct val="107000"/>
                        </a:lnSpc>
                      </a:pPr>
                      <a:r>
                        <a:rPr lang="it-IT" sz="1600">
                          <a:effectLst/>
                          <a:uFill>
                            <a:solidFill>
                              <a:srgbClr val="000000"/>
                            </a:solidFill>
                          </a:uFill>
                        </a:rPr>
                        <a:t>2019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204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294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333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80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1,44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0,47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638638140"/>
                  </a:ext>
                </a:extLst>
              </a:tr>
              <a:tr h="366132">
                <a:tc>
                  <a:txBody>
                    <a:bodyPr/>
                    <a:lstStyle/>
                    <a:p>
                      <a:pPr algn="just">
                        <a:lnSpc>
                          <a:spcPct val="107000"/>
                        </a:lnSpc>
                      </a:pPr>
                      <a:r>
                        <a:rPr lang="it-IT" sz="1600">
                          <a:effectLst/>
                          <a:uFill>
                            <a:solidFill>
                              <a:srgbClr val="000000"/>
                            </a:solidFill>
                          </a:uFill>
                        </a:rPr>
                        <a:t>2020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265</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237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381</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80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0,89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dirty="0">
                          <a:effectLst/>
                          <a:uFill>
                            <a:solidFill>
                              <a:srgbClr val="000000"/>
                            </a:solidFill>
                          </a:uFill>
                        </a:rPr>
                        <a:t>0,38</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490622547"/>
                  </a:ext>
                </a:extLst>
              </a:tr>
            </a:tbl>
          </a:graphicData>
        </a:graphic>
      </p:graphicFrame>
    </p:spTree>
    <p:extLst>
      <p:ext uri="{BB962C8B-B14F-4D97-AF65-F5344CB8AC3E}">
        <p14:creationId xmlns:p14="http://schemas.microsoft.com/office/powerpoint/2010/main" val="217328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numero diapositiva 1">
            <a:extLst>
              <a:ext uri="{FF2B5EF4-FFF2-40B4-BE49-F238E27FC236}">
                <a16:creationId xmlns:a16="http://schemas.microsoft.com/office/drawing/2014/main" id="{81E66DAD-52CC-4332-9557-B43593B3D7AF}"/>
              </a:ext>
            </a:extLst>
          </p:cNvPr>
          <p:cNvSpPr>
            <a:spLocks noGrp="1"/>
          </p:cNvSpPr>
          <p:nvPr>
            <p:ph type="sldNum" sz="quarter" idx="12"/>
          </p:nvPr>
        </p:nvSpPr>
        <p:spPr/>
        <p:txBody>
          <a:bodyPr/>
          <a:lstStyle/>
          <a:p>
            <a:fld id="{804F3E0D-B61C-454A-A4AB-8B0624EEBD47}" type="slidenum">
              <a:rPr lang="it-IT" smtClean="0"/>
              <a:t>14</a:t>
            </a:fld>
            <a:endParaRPr lang="it-IT"/>
          </a:p>
        </p:txBody>
      </p:sp>
      <p:sp>
        <p:nvSpPr>
          <p:cNvPr id="4" name="CasellaDiTesto 3">
            <a:extLst>
              <a:ext uri="{FF2B5EF4-FFF2-40B4-BE49-F238E27FC236}">
                <a16:creationId xmlns:a16="http://schemas.microsoft.com/office/drawing/2014/main" id="{75483690-DA30-4F64-9F18-3498C68354E6}"/>
              </a:ext>
            </a:extLst>
          </p:cNvPr>
          <p:cNvSpPr txBox="1"/>
          <p:nvPr/>
        </p:nvSpPr>
        <p:spPr>
          <a:xfrm>
            <a:off x="28550" y="1196690"/>
            <a:ext cx="8271255" cy="723340"/>
          </a:xfrm>
          <a:prstGeom prst="rect">
            <a:avLst/>
          </a:prstGeom>
          <a:solidFill>
            <a:schemeClr val="tx2">
              <a:lumMod val="20000"/>
              <a:lumOff val="80000"/>
            </a:schemeClr>
          </a:solidFill>
        </p:spPr>
        <p:txBody>
          <a:bodyPr wrap="square" rtlCol="0">
            <a:spAutoFit/>
          </a:bodyPr>
          <a:lstStyle/>
          <a:p>
            <a:pPr marL="74295" marR="78740" algn="just">
              <a:lnSpc>
                <a:spcPct val="119000"/>
              </a:lnSpc>
              <a:spcAft>
                <a:spcPts val="0"/>
              </a:spcAft>
            </a:pPr>
            <a:r>
              <a:rPr lang="it-IT" sz="1800" b="1" dirty="0">
                <a:solidFill>
                  <a:srgbClr val="000000"/>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LAVORO, PREVIDENZA E ASSISTENZA</a:t>
            </a:r>
          </a:p>
          <a:p>
            <a:pPr marL="74295" marR="78740" algn="just">
              <a:lnSpc>
                <a:spcPct val="119000"/>
              </a:lnSpc>
              <a:spcAft>
                <a:spcPts val="0"/>
              </a:spcAft>
            </a:pPr>
            <a:r>
              <a:rPr lang="it-IT" b="1" dirty="0">
                <a:solidFill>
                  <a:srgbClr val="000000"/>
                </a:solidFill>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2) Previdenza e assistenza</a:t>
            </a:r>
            <a:endParaRPr lang="it-IT" sz="18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graphicFrame>
        <p:nvGraphicFramePr>
          <p:cNvPr id="3" name="Tabella 2">
            <a:extLst>
              <a:ext uri="{FF2B5EF4-FFF2-40B4-BE49-F238E27FC236}">
                <a16:creationId xmlns:a16="http://schemas.microsoft.com/office/drawing/2014/main" id="{297C05FF-CBA6-4308-9344-E128750651DA}"/>
              </a:ext>
            </a:extLst>
          </p:cNvPr>
          <p:cNvGraphicFramePr>
            <a:graphicFrameLocks noGrp="1"/>
          </p:cNvGraphicFramePr>
          <p:nvPr>
            <p:extLst>
              <p:ext uri="{D42A27DB-BD31-4B8C-83A1-F6EECF244321}">
                <p14:modId xmlns:p14="http://schemas.microsoft.com/office/powerpoint/2010/main" val="2606966289"/>
              </p:ext>
            </p:extLst>
          </p:nvPr>
        </p:nvGraphicFramePr>
        <p:xfrm>
          <a:off x="0" y="1942696"/>
          <a:ext cx="8892599" cy="2291957"/>
        </p:xfrm>
        <a:graphic>
          <a:graphicData uri="http://schemas.openxmlformats.org/drawingml/2006/table">
            <a:tbl>
              <a:tblPr>
                <a:tableStyleId>{5C22544A-7EE6-4342-B048-85BDC9FD1C3A}</a:tableStyleId>
              </a:tblPr>
              <a:tblGrid>
                <a:gridCol w="899490">
                  <a:extLst>
                    <a:ext uri="{9D8B030D-6E8A-4147-A177-3AD203B41FA5}">
                      <a16:colId xmlns:a16="http://schemas.microsoft.com/office/drawing/2014/main" val="528469259"/>
                    </a:ext>
                  </a:extLst>
                </a:gridCol>
                <a:gridCol w="1260810">
                  <a:extLst>
                    <a:ext uri="{9D8B030D-6E8A-4147-A177-3AD203B41FA5}">
                      <a16:colId xmlns:a16="http://schemas.microsoft.com/office/drawing/2014/main" val="2782409606"/>
                    </a:ext>
                  </a:extLst>
                </a:gridCol>
                <a:gridCol w="1224170">
                  <a:extLst>
                    <a:ext uri="{9D8B030D-6E8A-4147-A177-3AD203B41FA5}">
                      <a16:colId xmlns:a16="http://schemas.microsoft.com/office/drawing/2014/main" val="42676899"/>
                    </a:ext>
                  </a:extLst>
                </a:gridCol>
                <a:gridCol w="1368190">
                  <a:extLst>
                    <a:ext uri="{9D8B030D-6E8A-4147-A177-3AD203B41FA5}">
                      <a16:colId xmlns:a16="http://schemas.microsoft.com/office/drawing/2014/main" val="3778437151"/>
                    </a:ext>
                  </a:extLst>
                </a:gridCol>
                <a:gridCol w="1741591">
                  <a:extLst>
                    <a:ext uri="{9D8B030D-6E8A-4147-A177-3AD203B41FA5}">
                      <a16:colId xmlns:a16="http://schemas.microsoft.com/office/drawing/2014/main" val="3305390630"/>
                    </a:ext>
                  </a:extLst>
                </a:gridCol>
                <a:gridCol w="895107">
                  <a:extLst>
                    <a:ext uri="{9D8B030D-6E8A-4147-A177-3AD203B41FA5}">
                      <a16:colId xmlns:a16="http://schemas.microsoft.com/office/drawing/2014/main" val="2606168897"/>
                    </a:ext>
                  </a:extLst>
                </a:gridCol>
                <a:gridCol w="1503241">
                  <a:extLst>
                    <a:ext uri="{9D8B030D-6E8A-4147-A177-3AD203B41FA5}">
                      <a16:colId xmlns:a16="http://schemas.microsoft.com/office/drawing/2014/main" val="65486747"/>
                    </a:ext>
                  </a:extLst>
                </a:gridCol>
              </a:tblGrid>
              <a:tr h="790009">
                <a:tc>
                  <a:txBody>
                    <a:bodyPr/>
                    <a:lstStyle/>
                    <a:p>
                      <a:pPr algn="just">
                        <a:lnSpc>
                          <a:spcPct val="107000"/>
                        </a:lnSpc>
                      </a:pPr>
                      <a:r>
                        <a:rPr lang="it-IT" sz="1600" b="1">
                          <a:effectLst/>
                          <a:uFill>
                            <a:solidFill>
                              <a:srgbClr val="000000"/>
                            </a:solidFill>
                          </a:uFill>
                        </a:rPr>
                        <a:t>Anno</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a:effectLst/>
                          <a:uFill>
                            <a:solidFill>
                              <a:srgbClr val="000000"/>
                            </a:solidFill>
                          </a:uFill>
                        </a:rPr>
                        <a:t>Sopravvenuti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a:effectLst/>
                          <a:uFill>
                            <a:solidFill>
                              <a:srgbClr val="000000"/>
                            </a:solidFill>
                          </a:uFill>
                        </a:rPr>
                        <a:t>Definiti totali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a:effectLst/>
                          <a:uFill>
                            <a:solidFill>
                              <a:srgbClr val="000000"/>
                            </a:solidFill>
                          </a:uFill>
                        </a:rPr>
                        <a:t>Pendenti finali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dirty="0">
                          <a:effectLst/>
                          <a:uFill>
                            <a:solidFill>
                              <a:srgbClr val="000000"/>
                            </a:solidFill>
                          </a:uFill>
                        </a:rPr>
                        <a:t>di cui </a:t>
                      </a:r>
                    </a:p>
                    <a:p>
                      <a:pPr algn="just">
                        <a:lnSpc>
                          <a:spcPct val="107000"/>
                        </a:lnSpc>
                      </a:pPr>
                      <a:r>
                        <a:rPr lang="it-IT" sz="1600" b="1" dirty="0">
                          <a:effectLst/>
                          <a:uFill>
                            <a:solidFill>
                              <a:srgbClr val="000000"/>
                            </a:solidFill>
                          </a:uFill>
                        </a:rPr>
                        <a:t>ultratriennali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07000"/>
                        </a:lnSpc>
                      </a:pPr>
                      <a:r>
                        <a:rPr lang="it-IT" sz="1600" b="1" dirty="0">
                          <a:effectLst/>
                          <a:uFill>
                            <a:solidFill>
                              <a:srgbClr val="000000"/>
                            </a:solidFill>
                          </a:uFill>
                        </a:rPr>
                        <a:t>Indice di ricambio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07000"/>
                        </a:lnSpc>
                      </a:pPr>
                      <a:r>
                        <a:rPr lang="it-IT" sz="1600" b="1" dirty="0">
                          <a:effectLst/>
                          <a:uFill>
                            <a:solidFill>
                              <a:srgbClr val="000000"/>
                            </a:solidFill>
                          </a:uFill>
                        </a:rPr>
                        <a:t>Indice di smaltimento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053630486"/>
                  </a:ext>
                </a:extLst>
              </a:tr>
              <a:tr h="375487">
                <a:tc>
                  <a:txBody>
                    <a:bodyPr/>
                    <a:lstStyle/>
                    <a:p>
                      <a:pPr algn="just">
                        <a:lnSpc>
                          <a:spcPct val="107000"/>
                        </a:lnSpc>
                      </a:pPr>
                      <a:r>
                        <a:rPr lang="it-IT" sz="1600">
                          <a:effectLst/>
                          <a:uFill>
                            <a:solidFill>
                              <a:srgbClr val="000000"/>
                            </a:solidFill>
                          </a:uFill>
                        </a:rPr>
                        <a:t>2017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210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183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345</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31</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0,87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0,35</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796983225"/>
                  </a:ext>
                </a:extLst>
              </a:tr>
              <a:tr h="375487">
                <a:tc>
                  <a:txBody>
                    <a:bodyPr/>
                    <a:lstStyle/>
                    <a:p>
                      <a:pPr algn="just">
                        <a:lnSpc>
                          <a:spcPct val="107000"/>
                        </a:lnSpc>
                      </a:pPr>
                      <a:r>
                        <a:rPr lang="it-IT" sz="1600">
                          <a:effectLst/>
                          <a:uFill>
                            <a:solidFill>
                              <a:srgbClr val="000000"/>
                            </a:solidFill>
                          </a:uFill>
                        </a:rPr>
                        <a:t>2018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214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329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234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37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1,54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0,58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189710883"/>
                  </a:ext>
                </a:extLst>
              </a:tr>
              <a:tr h="375487">
                <a:tc>
                  <a:txBody>
                    <a:bodyPr/>
                    <a:lstStyle/>
                    <a:p>
                      <a:pPr algn="just">
                        <a:lnSpc>
                          <a:spcPct val="107000"/>
                        </a:lnSpc>
                      </a:pPr>
                      <a:r>
                        <a:rPr lang="it-IT" sz="1600">
                          <a:effectLst/>
                          <a:uFill>
                            <a:solidFill>
                              <a:srgbClr val="000000"/>
                            </a:solidFill>
                          </a:uFill>
                        </a:rPr>
                        <a:t>2019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191</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252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174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1,32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0,59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50224452"/>
                  </a:ext>
                </a:extLst>
              </a:tr>
              <a:tr h="375487">
                <a:tc>
                  <a:txBody>
                    <a:bodyPr/>
                    <a:lstStyle/>
                    <a:p>
                      <a:pPr algn="just">
                        <a:lnSpc>
                          <a:spcPct val="107000"/>
                        </a:lnSpc>
                      </a:pPr>
                      <a:r>
                        <a:rPr lang="it-IT" sz="1600">
                          <a:effectLst/>
                          <a:uFill>
                            <a:solidFill>
                              <a:srgbClr val="000000"/>
                            </a:solidFill>
                          </a:uFill>
                        </a:rPr>
                        <a:t>2020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130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160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146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1,23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dirty="0">
                          <a:effectLst/>
                          <a:uFill>
                            <a:solidFill>
                              <a:srgbClr val="000000"/>
                            </a:solidFill>
                          </a:uFill>
                        </a:rPr>
                        <a:t>0,52</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216062112"/>
                  </a:ext>
                </a:extLst>
              </a:tr>
            </a:tbl>
          </a:graphicData>
        </a:graphic>
      </p:graphicFrame>
      <p:sp>
        <p:nvSpPr>
          <p:cNvPr id="6" name="CasellaDiTesto 5">
            <a:extLst>
              <a:ext uri="{FF2B5EF4-FFF2-40B4-BE49-F238E27FC236}">
                <a16:creationId xmlns:a16="http://schemas.microsoft.com/office/drawing/2014/main" id="{E0F3607A-C2B4-4812-82D3-7AF213238DFF}"/>
              </a:ext>
            </a:extLst>
          </p:cNvPr>
          <p:cNvSpPr txBox="1"/>
          <p:nvPr/>
        </p:nvSpPr>
        <p:spPr>
          <a:xfrm>
            <a:off x="0" y="4302489"/>
            <a:ext cx="8271255" cy="369332"/>
          </a:xfrm>
          <a:prstGeom prst="rect">
            <a:avLst/>
          </a:prstGeom>
          <a:solidFill>
            <a:schemeClr val="tx2">
              <a:lumMod val="20000"/>
              <a:lumOff val="80000"/>
            </a:schemeClr>
          </a:solidFill>
        </p:spPr>
        <p:txBody>
          <a:bodyPr wrap="square" rtlCol="0">
            <a:spAutoFit/>
          </a:bodyPr>
          <a:lstStyle/>
          <a:p>
            <a:pPr algn="just"/>
            <a:r>
              <a:rPr lang="it-IT" sz="1800" dirty="0">
                <a:solidFill>
                  <a:srgbClr val="000000"/>
                </a:solidFill>
                <a:effectLst/>
                <a:uFill>
                  <a:solidFill>
                    <a:srgbClr val="000000"/>
                  </a:solidFill>
                </a:uFill>
                <a:latin typeface="Book Antiqua" panose="02040602050305030304" pitchFamily="18" charset="0"/>
                <a:ea typeface="Times New Roman" panose="02020603050405020304" pitchFamily="18" charset="0"/>
              </a:rPr>
              <a:t>Fallimentare e altre procedure concorsuali</a:t>
            </a:r>
            <a:endParaRPr lang="it-IT" sz="1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graphicFrame>
        <p:nvGraphicFramePr>
          <p:cNvPr id="5" name="Tabella 4">
            <a:extLst>
              <a:ext uri="{FF2B5EF4-FFF2-40B4-BE49-F238E27FC236}">
                <a16:creationId xmlns:a16="http://schemas.microsoft.com/office/drawing/2014/main" id="{D66B9E38-E8CA-4335-97C8-1668BB0C2B78}"/>
              </a:ext>
            </a:extLst>
          </p:cNvPr>
          <p:cNvGraphicFramePr>
            <a:graphicFrameLocks noGrp="1"/>
          </p:cNvGraphicFramePr>
          <p:nvPr>
            <p:extLst>
              <p:ext uri="{D42A27DB-BD31-4B8C-83A1-F6EECF244321}">
                <p14:modId xmlns:p14="http://schemas.microsoft.com/office/powerpoint/2010/main" val="833025169"/>
              </p:ext>
            </p:extLst>
          </p:nvPr>
        </p:nvGraphicFramePr>
        <p:xfrm>
          <a:off x="28551" y="4699887"/>
          <a:ext cx="9115449" cy="2021587"/>
        </p:xfrm>
        <a:graphic>
          <a:graphicData uri="http://schemas.openxmlformats.org/drawingml/2006/table">
            <a:tbl>
              <a:tblPr>
                <a:tableStyleId>{5C22544A-7EE6-4342-B048-85BDC9FD1C3A}</a:tableStyleId>
              </a:tblPr>
              <a:tblGrid>
                <a:gridCol w="942949">
                  <a:extLst>
                    <a:ext uri="{9D8B030D-6E8A-4147-A177-3AD203B41FA5}">
                      <a16:colId xmlns:a16="http://schemas.microsoft.com/office/drawing/2014/main" val="2131172165"/>
                    </a:ext>
                  </a:extLst>
                </a:gridCol>
                <a:gridCol w="1224170">
                  <a:extLst>
                    <a:ext uri="{9D8B030D-6E8A-4147-A177-3AD203B41FA5}">
                      <a16:colId xmlns:a16="http://schemas.microsoft.com/office/drawing/2014/main" val="2473889133"/>
                    </a:ext>
                  </a:extLst>
                </a:gridCol>
                <a:gridCol w="1224170">
                  <a:extLst>
                    <a:ext uri="{9D8B030D-6E8A-4147-A177-3AD203B41FA5}">
                      <a16:colId xmlns:a16="http://schemas.microsoft.com/office/drawing/2014/main" val="2368800665"/>
                    </a:ext>
                  </a:extLst>
                </a:gridCol>
                <a:gridCol w="1296180">
                  <a:extLst>
                    <a:ext uri="{9D8B030D-6E8A-4147-A177-3AD203B41FA5}">
                      <a16:colId xmlns:a16="http://schemas.microsoft.com/office/drawing/2014/main" val="1339035183"/>
                    </a:ext>
                  </a:extLst>
                </a:gridCol>
                <a:gridCol w="1584220">
                  <a:extLst>
                    <a:ext uri="{9D8B030D-6E8A-4147-A177-3AD203B41FA5}">
                      <a16:colId xmlns:a16="http://schemas.microsoft.com/office/drawing/2014/main" val="3118469330"/>
                    </a:ext>
                  </a:extLst>
                </a:gridCol>
                <a:gridCol w="1311544">
                  <a:extLst>
                    <a:ext uri="{9D8B030D-6E8A-4147-A177-3AD203B41FA5}">
                      <a16:colId xmlns:a16="http://schemas.microsoft.com/office/drawing/2014/main" val="3836871336"/>
                    </a:ext>
                  </a:extLst>
                </a:gridCol>
                <a:gridCol w="1532216">
                  <a:extLst>
                    <a:ext uri="{9D8B030D-6E8A-4147-A177-3AD203B41FA5}">
                      <a16:colId xmlns:a16="http://schemas.microsoft.com/office/drawing/2014/main" val="4080709076"/>
                    </a:ext>
                  </a:extLst>
                </a:gridCol>
              </a:tblGrid>
              <a:tr h="817351">
                <a:tc>
                  <a:txBody>
                    <a:bodyPr/>
                    <a:lstStyle/>
                    <a:p>
                      <a:pPr algn="just">
                        <a:lnSpc>
                          <a:spcPct val="107000"/>
                        </a:lnSpc>
                      </a:pPr>
                      <a:r>
                        <a:rPr lang="it-IT" sz="1600" b="1">
                          <a:effectLst/>
                          <a:uFill>
                            <a:solidFill>
                              <a:srgbClr val="000000"/>
                            </a:solidFill>
                          </a:uFill>
                        </a:rPr>
                        <a:t>Anno</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a:effectLst/>
                          <a:uFill>
                            <a:solidFill>
                              <a:srgbClr val="000000"/>
                            </a:solidFill>
                          </a:uFill>
                        </a:rPr>
                        <a:t>Sopravvenuti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a:effectLst/>
                          <a:uFill>
                            <a:solidFill>
                              <a:srgbClr val="000000"/>
                            </a:solidFill>
                          </a:uFill>
                        </a:rPr>
                        <a:t>Definiti totali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a:effectLst/>
                          <a:uFill>
                            <a:solidFill>
                              <a:srgbClr val="000000"/>
                            </a:solidFill>
                          </a:uFill>
                        </a:rPr>
                        <a:t>Pendenti finali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dirty="0">
                          <a:effectLst/>
                          <a:uFill>
                            <a:solidFill>
                              <a:srgbClr val="000000"/>
                            </a:solidFill>
                          </a:uFill>
                        </a:rPr>
                        <a:t>di cui;</a:t>
                      </a:r>
                    </a:p>
                    <a:p>
                      <a:pPr algn="just">
                        <a:lnSpc>
                          <a:spcPct val="107000"/>
                        </a:lnSpc>
                      </a:pPr>
                      <a:r>
                        <a:rPr lang="it-IT" sz="1600" b="1" dirty="0">
                          <a:effectLst/>
                          <a:uFill>
                            <a:solidFill>
                              <a:srgbClr val="000000"/>
                            </a:solidFill>
                          </a:uFill>
                        </a:rPr>
                        <a:t>ultratriennali </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07000"/>
                        </a:lnSpc>
                      </a:pPr>
                      <a:r>
                        <a:rPr lang="it-IT" sz="1600" b="1" dirty="0">
                          <a:effectLst/>
                          <a:uFill>
                            <a:solidFill>
                              <a:srgbClr val="000000"/>
                            </a:solidFill>
                          </a:uFill>
                        </a:rPr>
                        <a:t>Indice di ricambio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07000"/>
                        </a:lnSpc>
                      </a:pPr>
                      <a:r>
                        <a:rPr lang="it-IT" sz="1600" b="1" dirty="0">
                          <a:effectLst/>
                          <a:uFill>
                            <a:solidFill>
                              <a:srgbClr val="000000"/>
                            </a:solidFill>
                          </a:uFill>
                        </a:rPr>
                        <a:t>Indice di smaltimento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050260362"/>
                  </a:ext>
                </a:extLst>
              </a:tr>
              <a:tr h="301059">
                <a:tc>
                  <a:txBody>
                    <a:bodyPr/>
                    <a:lstStyle/>
                    <a:p>
                      <a:pPr algn="just">
                        <a:lnSpc>
                          <a:spcPct val="107000"/>
                        </a:lnSpc>
                      </a:pPr>
                      <a:r>
                        <a:rPr lang="it-IT" sz="1600">
                          <a:effectLst/>
                          <a:uFill>
                            <a:solidFill>
                              <a:srgbClr val="000000"/>
                            </a:solidFill>
                          </a:uFill>
                        </a:rPr>
                        <a:t>2017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301</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246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583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297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0,82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0,30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773271727"/>
                  </a:ext>
                </a:extLst>
              </a:tr>
              <a:tr h="301059">
                <a:tc>
                  <a:txBody>
                    <a:bodyPr/>
                    <a:lstStyle/>
                    <a:p>
                      <a:pPr algn="just">
                        <a:lnSpc>
                          <a:spcPct val="107000"/>
                        </a:lnSpc>
                      </a:pPr>
                      <a:r>
                        <a:rPr lang="it-IT" sz="1600">
                          <a:effectLst/>
                          <a:uFill>
                            <a:solidFill>
                              <a:srgbClr val="000000"/>
                            </a:solidFill>
                          </a:uFill>
                        </a:rPr>
                        <a:t>2018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303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259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632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344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0,85</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0,29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974166794"/>
                  </a:ext>
                </a:extLst>
              </a:tr>
              <a:tr h="301059">
                <a:tc>
                  <a:txBody>
                    <a:bodyPr/>
                    <a:lstStyle/>
                    <a:p>
                      <a:pPr algn="just">
                        <a:lnSpc>
                          <a:spcPct val="107000"/>
                        </a:lnSpc>
                      </a:pPr>
                      <a:r>
                        <a:rPr lang="it-IT" sz="1600">
                          <a:effectLst/>
                          <a:uFill>
                            <a:solidFill>
                              <a:srgbClr val="000000"/>
                            </a:solidFill>
                          </a:uFill>
                        </a:rPr>
                        <a:t>2019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252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238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632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362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0,94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0,27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595185181"/>
                  </a:ext>
                </a:extLst>
              </a:tr>
              <a:tr h="301059">
                <a:tc>
                  <a:txBody>
                    <a:bodyPr/>
                    <a:lstStyle/>
                    <a:p>
                      <a:pPr algn="just">
                        <a:lnSpc>
                          <a:spcPct val="107000"/>
                        </a:lnSpc>
                      </a:pPr>
                      <a:r>
                        <a:rPr lang="it-IT" sz="1600">
                          <a:effectLst/>
                          <a:uFill>
                            <a:solidFill>
                              <a:srgbClr val="000000"/>
                            </a:solidFill>
                          </a:uFill>
                        </a:rPr>
                        <a:t>2020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134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134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637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412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1,00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dirty="0">
                          <a:effectLst/>
                          <a:uFill>
                            <a:solidFill>
                              <a:srgbClr val="000000"/>
                            </a:solidFill>
                          </a:uFill>
                        </a:rPr>
                        <a:t>0,17</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493939715"/>
                  </a:ext>
                </a:extLst>
              </a:tr>
            </a:tbl>
          </a:graphicData>
        </a:graphic>
      </p:graphicFrame>
    </p:spTree>
    <p:extLst>
      <p:ext uri="{BB962C8B-B14F-4D97-AF65-F5344CB8AC3E}">
        <p14:creationId xmlns:p14="http://schemas.microsoft.com/office/powerpoint/2010/main" val="3519208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numero diapositiva 1">
            <a:extLst>
              <a:ext uri="{FF2B5EF4-FFF2-40B4-BE49-F238E27FC236}">
                <a16:creationId xmlns:a16="http://schemas.microsoft.com/office/drawing/2014/main" id="{F45654AF-259D-4744-8ADC-A238EABC00A5}"/>
              </a:ext>
            </a:extLst>
          </p:cNvPr>
          <p:cNvSpPr>
            <a:spLocks noGrp="1"/>
          </p:cNvSpPr>
          <p:nvPr>
            <p:ph type="sldNum" sz="quarter" idx="12"/>
          </p:nvPr>
        </p:nvSpPr>
        <p:spPr/>
        <p:txBody>
          <a:bodyPr/>
          <a:lstStyle/>
          <a:p>
            <a:fld id="{804F3E0D-B61C-454A-A4AB-8B0624EEBD47}" type="slidenum">
              <a:rPr lang="it-IT" smtClean="0"/>
              <a:t>15</a:t>
            </a:fld>
            <a:endParaRPr lang="it-IT"/>
          </a:p>
        </p:txBody>
      </p:sp>
      <p:sp>
        <p:nvSpPr>
          <p:cNvPr id="4" name="CasellaDiTesto 3">
            <a:extLst>
              <a:ext uri="{FF2B5EF4-FFF2-40B4-BE49-F238E27FC236}">
                <a16:creationId xmlns:a16="http://schemas.microsoft.com/office/drawing/2014/main" id="{2512EB8D-C613-4911-A1B0-02F70317959C}"/>
              </a:ext>
            </a:extLst>
          </p:cNvPr>
          <p:cNvSpPr txBox="1"/>
          <p:nvPr/>
        </p:nvSpPr>
        <p:spPr>
          <a:xfrm>
            <a:off x="0" y="1196690"/>
            <a:ext cx="8271255" cy="369332"/>
          </a:xfrm>
          <a:prstGeom prst="rect">
            <a:avLst/>
          </a:prstGeom>
          <a:solidFill>
            <a:schemeClr val="tx2">
              <a:lumMod val="20000"/>
              <a:lumOff val="80000"/>
            </a:schemeClr>
          </a:solidFill>
        </p:spPr>
        <p:txBody>
          <a:bodyPr wrap="square" rtlCol="0">
            <a:spAutoFit/>
          </a:bodyPr>
          <a:lstStyle/>
          <a:p>
            <a:pPr algn="just"/>
            <a:r>
              <a:rPr lang="it-IT" sz="1800" dirty="0">
                <a:solidFill>
                  <a:srgbClr val="000000"/>
                </a:solidFill>
                <a:effectLst/>
                <a:uFill>
                  <a:solidFill>
                    <a:srgbClr val="000000"/>
                  </a:solidFill>
                </a:uFill>
                <a:latin typeface="Book Antiqua" panose="02040602050305030304" pitchFamily="18" charset="0"/>
                <a:ea typeface="Times New Roman" panose="02020603050405020304" pitchFamily="18" charset="0"/>
              </a:rPr>
              <a:t>Esecuzioni immobiliari</a:t>
            </a:r>
            <a:endParaRPr lang="it-IT" sz="1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sp>
        <p:nvSpPr>
          <p:cNvPr id="5" name="CasellaDiTesto 4">
            <a:extLst>
              <a:ext uri="{FF2B5EF4-FFF2-40B4-BE49-F238E27FC236}">
                <a16:creationId xmlns:a16="http://schemas.microsoft.com/office/drawing/2014/main" id="{3CFF4112-CE9F-4738-9BA0-35558FD374D0}"/>
              </a:ext>
            </a:extLst>
          </p:cNvPr>
          <p:cNvSpPr txBox="1"/>
          <p:nvPr/>
        </p:nvSpPr>
        <p:spPr>
          <a:xfrm>
            <a:off x="-2" y="3573744"/>
            <a:ext cx="8271255" cy="369332"/>
          </a:xfrm>
          <a:prstGeom prst="rect">
            <a:avLst/>
          </a:prstGeom>
          <a:solidFill>
            <a:schemeClr val="tx2">
              <a:lumMod val="20000"/>
              <a:lumOff val="80000"/>
            </a:schemeClr>
          </a:solidFill>
        </p:spPr>
        <p:txBody>
          <a:bodyPr wrap="square" rtlCol="0">
            <a:spAutoFit/>
          </a:bodyPr>
          <a:lstStyle/>
          <a:p>
            <a:pPr algn="just"/>
            <a:r>
              <a:rPr lang="it-IT" sz="1800" dirty="0">
                <a:solidFill>
                  <a:srgbClr val="000000"/>
                </a:solidFill>
                <a:effectLst/>
                <a:uFill>
                  <a:solidFill>
                    <a:srgbClr val="000000"/>
                  </a:solidFill>
                </a:uFill>
                <a:latin typeface="Book Antiqua" panose="02040602050305030304" pitchFamily="18" charset="0"/>
                <a:ea typeface="Times New Roman" panose="02020603050405020304" pitchFamily="18" charset="0"/>
              </a:rPr>
              <a:t>Esecuzioni mobiliari</a:t>
            </a:r>
            <a:endParaRPr lang="it-IT" sz="1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graphicFrame>
        <p:nvGraphicFramePr>
          <p:cNvPr id="3" name="Tabella 2">
            <a:extLst>
              <a:ext uri="{FF2B5EF4-FFF2-40B4-BE49-F238E27FC236}">
                <a16:creationId xmlns:a16="http://schemas.microsoft.com/office/drawing/2014/main" id="{49D0A60C-EA93-4839-8B54-371B48462495}"/>
              </a:ext>
            </a:extLst>
          </p:cNvPr>
          <p:cNvGraphicFramePr>
            <a:graphicFrameLocks noGrp="1"/>
          </p:cNvGraphicFramePr>
          <p:nvPr>
            <p:extLst>
              <p:ext uri="{D42A27DB-BD31-4B8C-83A1-F6EECF244321}">
                <p14:modId xmlns:p14="http://schemas.microsoft.com/office/powerpoint/2010/main" val="1915232908"/>
              </p:ext>
            </p:extLst>
          </p:nvPr>
        </p:nvGraphicFramePr>
        <p:xfrm>
          <a:off x="-2" y="1643558"/>
          <a:ext cx="8964611" cy="1884616"/>
        </p:xfrm>
        <a:graphic>
          <a:graphicData uri="http://schemas.openxmlformats.org/drawingml/2006/table">
            <a:tbl>
              <a:tblPr>
                <a:tableStyleId>{5C22544A-7EE6-4342-B048-85BDC9FD1C3A}</a:tableStyleId>
              </a:tblPr>
              <a:tblGrid>
                <a:gridCol w="755472">
                  <a:extLst>
                    <a:ext uri="{9D8B030D-6E8A-4147-A177-3AD203B41FA5}">
                      <a16:colId xmlns:a16="http://schemas.microsoft.com/office/drawing/2014/main" val="2450651673"/>
                    </a:ext>
                  </a:extLst>
                </a:gridCol>
                <a:gridCol w="1296180">
                  <a:extLst>
                    <a:ext uri="{9D8B030D-6E8A-4147-A177-3AD203B41FA5}">
                      <a16:colId xmlns:a16="http://schemas.microsoft.com/office/drawing/2014/main" val="3462431877"/>
                    </a:ext>
                  </a:extLst>
                </a:gridCol>
                <a:gridCol w="1368190">
                  <a:extLst>
                    <a:ext uri="{9D8B030D-6E8A-4147-A177-3AD203B41FA5}">
                      <a16:colId xmlns:a16="http://schemas.microsoft.com/office/drawing/2014/main" val="2250259244"/>
                    </a:ext>
                  </a:extLst>
                </a:gridCol>
                <a:gridCol w="1368190">
                  <a:extLst>
                    <a:ext uri="{9D8B030D-6E8A-4147-A177-3AD203B41FA5}">
                      <a16:colId xmlns:a16="http://schemas.microsoft.com/office/drawing/2014/main" val="1868880841"/>
                    </a:ext>
                  </a:extLst>
                </a:gridCol>
                <a:gridCol w="1224170">
                  <a:extLst>
                    <a:ext uri="{9D8B030D-6E8A-4147-A177-3AD203B41FA5}">
                      <a16:colId xmlns:a16="http://schemas.microsoft.com/office/drawing/2014/main" val="2640676833"/>
                    </a:ext>
                  </a:extLst>
                </a:gridCol>
                <a:gridCol w="1440200">
                  <a:extLst>
                    <a:ext uri="{9D8B030D-6E8A-4147-A177-3AD203B41FA5}">
                      <a16:colId xmlns:a16="http://schemas.microsoft.com/office/drawing/2014/main" val="1146188773"/>
                    </a:ext>
                  </a:extLst>
                </a:gridCol>
                <a:gridCol w="1512209">
                  <a:extLst>
                    <a:ext uri="{9D8B030D-6E8A-4147-A177-3AD203B41FA5}">
                      <a16:colId xmlns:a16="http://schemas.microsoft.com/office/drawing/2014/main" val="3988479765"/>
                    </a:ext>
                  </a:extLst>
                </a:gridCol>
              </a:tblGrid>
              <a:tr h="705292">
                <a:tc>
                  <a:txBody>
                    <a:bodyPr/>
                    <a:lstStyle/>
                    <a:p>
                      <a:pPr algn="just">
                        <a:lnSpc>
                          <a:spcPct val="107000"/>
                        </a:lnSpc>
                      </a:pPr>
                      <a:r>
                        <a:rPr lang="it-IT" sz="1600" b="1">
                          <a:effectLst/>
                          <a:uFill>
                            <a:solidFill>
                              <a:srgbClr val="000000"/>
                            </a:solidFill>
                          </a:uFill>
                        </a:rPr>
                        <a:t>Anno</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a:effectLst/>
                          <a:uFill>
                            <a:solidFill>
                              <a:srgbClr val="000000"/>
                            </a:solidFill>
                          </a:uFill>
                        </a:rPr>
                        <a:t>Sopravvenuti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a:effectLst/>
                          <a:uFill>
                            <a:solidFill>
                              <a:srgbClr val="000000"/>
                            </a:solidFill>
                          </a:uFill>
                        </a:rPr>
                        <a:t>Definiti totali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a:effectLst/>
                          <a:uFill>
                            <a:solidFill>
                              <a:srgbClr val="000000"/>
                            </a:solidFill>
                          </a:uFill>
                        </a:rPr>
                        <a:t>Pendenti finali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b="1" dirty="0">
                          <a:effectLst/>
                          <a:uFill>
                            <a:solidFill>
                              <a:srgbClr val="000000"/>
                            </a:solidFill>
                          </a:uFill>
                        </a:rPr>
                        <a:t>di cui;</a:t>
                      </a:r>
                    </a:p>
                    <a:p>
                      <a:pPr algn="just">
                        <a:lnSpc>
                          <a:spcPct val="107000"/>
                        </a:lnSpc>
                      </a:pPr>
                      <a:r>
                        <a:rPr lang="it-IT" sz="1600" b="1" dirty="0">
                          <a:effectLst/>
                          <a:uFill>
                            <a:solidFill>
                              <a:srgbClr val="000000"/>
                            </a:solidFill>
                          </a:uFill>
                        </a:rPr>
                        <a:t>ultratriennali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07000"/>
                        </a:lnSpc>
                      </a:pPr>
                      <a:r>
                        <a:rPr lang="it-IT" sz="1600" b="1" dirty="0">
                          <a:effectLst/>
                          <a:uFill>
                            <a:solidFill>
                              <a:srgbClr val="000000"/>
                            </a:solidFill>
                          </a:uFill>
                        </a:rPr>
                        <a:t>Indice di ricambio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07000"/>
                        </a:lnSpc>
                      </a:pPr>
                      <a:r>
                        <a:rPr lang="it-IT" sz="1600" b="1" dirty="0">
                          <a:effectLst/>
                          <a:uFill>
                            <a:solidFill>
                              <a:srgbClr val="000000"/>
                            </a:solidFill>
                          </a:uFill>
                        </a:rPr>
                        <a:t>Indice di smaltimento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825006806"/>
                  </a:ext>
                </a:extLst>
              </a:tr>
              <a:tr h="294831">
                <a:tc>
                  <a:txBody>
                    <a:bodyPr/>
                    <a:lstStyle/>
                    <a:p>
                      <a:pPr algn="just">
                        <a:lnSpc>
                          <a:spcPct val="107000"/>
                        </a:lnSpc>
                      </a:pPr>
                      <a:r>
                        <a:rPr lang="it-IT" sz="1600">
                          <a:effectLst/>
                          <a:uFill>
                            <a:solidFill>
                              <a:srgbClr val="000000"/>
                            </a:solidFill>
                          </a:uFill>
                        </a:rPr>
                        <a:t>2017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298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264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1.109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516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0,89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0,19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228899295"/>
                  </a:ext>
                </a:extLst>
              </a:tr>
              <a:tr h="294831">
                <a:tc>
                  <a:txBody>
                    <a:bodyPr/>
                    <a:lstStyle/>
                    <a:p>
                      <a:pPr algn="just">
                        <a:lnSpc>
                          <a:spcPct val="107000"/>
                        </a:lnSpc>
                      </a:pPr>
                      <a:r>
                        <a:rPr lang="it-IT" sz="1600">
                          <a:effectLst/>
                          <a:uFill>
                            <a:solidFill>
                              <a:srgbClr val="000000"/>
                            </a:solidFill>
                          </a:uFill>
                        </a:rPr>
                        <a:t>2018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272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283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1.140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556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1,04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0,20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062177206"/>
                  </a:ext>
                </a:extLst>
              </a:tr>
              <a:tr h="294831">
                <a:tc>
                  <a:txBody>
                    <a:bodyPr/>
                    <a:lstStyle/>
                    <a:p>
                      <a:pPr algn="just">
                        <a:lnSpc>
                          <a:spcPct val="107000"/>
                        </a:lnSpc>
                      </a:pPr>
                      <a:r>
                        <a:rPr lang="it-IT" sz="1600">
                          <a:effectLst/>
                          <a:uFill>
                            <a:solidFill>
                              <a:srgbClr val="000000"/>
                            </a:solidFill>
                          </a:uFill>
                        </a:rPr>
                        <a:t>2019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301</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349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1.108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520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dirty="0">
                          <a:effectLst/>
                          <a:uFill>
                            <a:solidFill>
                              <a:srgbClr val="000000"/>
                            </a:solidFill>
                          </a:uFill>
                        </a:rPr>
                        <a:t>1,16</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0,24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289889615"/>
                  </a:ext>
                </a:extLst>
              </a:tr>
              <a:tr h="294831">
                <a:tc>
                  <a:txBody>
                    <a:bodyPr/>
                    <a:lstStyle/>
                    <a:p>
                      <a:pPr algn="just">
                        <a:lnSpc>
                          <a:spcPct val="107000"/>
                        </a:lnSpc>
                      </a:pPr>
                      <a:r>
                        <a:rPr lang="it-IT" sz="1600">
                          <a:effectLst/>
                          <a:uFill>
                            <a:solidFill>
                              <a:srgbClr val="000000"/>
                            </a:solidFill>
                          </a:uFill>
                        </a:rPr>
                        <a:t>2020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170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242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1.070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554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a:effectLst/>
                          <a:uFill>
                            <a:solidFill>
                              <a:srgbClr val="000000"/>
                            </a:solidFill>
                          </a:uFill>
                        </a:rPr>
                        <a:t>1,42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pPr>
                      <a:r>
                        <a:rPr lang="it-IT" sz="1600" dirty="0">
                          <a:effectLst/>
                          <a:uFill>
                            <a:solidFill>
                              <a:srgbClr val="000000"/>
                            </a:solidFill>
                          </a:uFill>
                        </a:rPr>
                        <a:t>0,18</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318312738"/>
                  </a:ext>
                </a:extLst>
              </a:tr>
            </a:tbl>
          </a:graphicData>
        </a:graphic>
      </p:graphicFrame>
      <p:graphicFrame>
        <p:nvGraphicFramePr>
          <p:cNvPr id="6" name="Tabella 5">
            <a:extLst>
              <a:ext uri="{FF2B5EF4-FFF2-40B4-BE49-F238E27FC236}">
                <a16:creationId xmlns:a16="http://schemas.microsoft.com/office/drawing/2014/main" id="{6A7ABE12-D0AB-4B33-928D-2CDBD270E6DC}"/>
              </a:ext>
            </a:extLst>
          </p:cNvPr>
          <p:cNvGraphicFramePr>
            <a:graphicFrameLocks noGrp="1"/>
          </p:cNvGraphicFramePr>
          <p:nvPr>
            <p:extLst>
              <p:ext uri="{D42A27DB-BD31-4B8C-83A1-F6EECF244321}">
                <p14:modId xmlns:p14="http://schemas.microsoft.com/office/powerpoint/2010/main" val="4135602827"/>
              </p:ext>
            </p:extLst>
          </p:nvPr>
        </p:nvGraphicFramePr>
        <p:xfrm>
          <a:off x="-22842" y="3943076"/>
          <a:ext cx="9144000" cy="2413274"/>
        </p:xfrm>
        <a:graphic>
          <a:graphicData uri="http://schemas.openxmlformats.org/drawingml/2006/table">
            <a:tbl>
              <a:tblPr>
                <a:tableStyleId>{5C22544A-7EE6-4342-B048-85BDC9FD1C3A}</a:tableStyleId>
              </a:tblPr>
              <a:tblGrid>
                <a:gridCol w="1068746">
                  <a:extLst>
                    <a:ext uri="{9D8B030D-6E8A-4147-A177-3AD203B41FA5}">
                      <a16:colId xmlns:a16="http://schemas.microsoft.com/office/drawing/2014/main" val="1288324480"/>
                    </a:ext>
                  </a:extLst>
                </a:gridCol>
                <a:gridCol w="1547967">
                  <a:extLst>
                    <a:ext uri="{9D8B030D-6E8A-4147-A177-3AD203B41FA5}">
                      <a16:colId xmlns:a16="http://schemas.microsoft.com/office/drawing/2014/main" val="3931589781"/>
                    </a:ext>
                  </a:extLst>
                </a:gridCol>
                <a:gridCol w="1393171">
                  <a:extLst>
                    <a:ext uri="{9D8B030D-6E8A-4147-A177-3AD203B41FA5}">
                      <a16:colId xmlns:a16="http://schemas.microsoft.com/office/drawing/2014/main" val="1679246430"/>
                    </a:ext>
                  </a:extLst>
                </a:gridCol>
                <a:gridCol w="1305058">
                  <a:extLst>
                    <a:ext uri="{9D8B030D-6E8A-4147-A177-3AD203B41FA5}">
                      <a16:colId xmlns:a16="http://schemas.microsoft.com/office/drawing/2014/main" val="2447891091"/>
                    </a:ext>
                  </a:extLst>
                </a:gridCol>
                <a:gridCol w="1224170">
                  <a:extLst>
                    <a:ext uri="{9D8B030D-6E8A-4147-A177-3AD203B41FA5}">
                      <a16:colId xmlns:a16="http://schemas.microsoft.com/office/drawing/2014/main" val="693609858"/>
                    </a:ext>
                  </a:extLst>
                </a:gridCol>
                <a:gridCol w="1152160">
                  <a:extLst>
                    <a:ext uri="{9D8B030D-6E8A-4147-A177-3AD203B41FA5}">
                      <a16:colId xmlns:a16="http://schemas.microsoft.com/office/drawing/2014/main" val="1287759514"/>
                    </a:ext>
                  </a:extLst>
                </a:gridCol>
                <a:gridCol w="1452728">
                  <a:extLst>
                    <a:ext uri="{9D8B030D-6E8A-4147-A177-3AD203B41FA5}">
                      <a16:colId xmlns:a16="http://schemas.microsoft.com/office/drawing/2014/main" val="913777140"/>
                    </a:ext>
                  </a:extLst>
                </a:gridCol>
              </a:tblGrid>
              <a:tr h="805786">
                <a:tc>
                  <a:txBody>
                    <a:bodyPr/>
                    <a:lstStyle/>
                    <a:p>
                      <a:pPr marL="74295" algn="just">
                        <a:lnSpc>
                          <a:spcPct val="107000"/>
                        </a:lnSpc>
                        <a:spcBef>
                          <a:spcPts val="30"/>
                        </a:spcBef>
                        <a:spcAft>
                          <a:spcPts val="0"/>
                        </a:spcAft>
                      </a:pPr>
                      <a:r>
                        <a:rPr lang="it-IT" sz="1600" b="1">
                          <a:effectLst/>
                          <a:uFill>
                            <a:solidFill>
                              <a:srgbClr val="000000"/>
                            </a:solidFill>
                          </a:uFill>
                        </a:rPr>
                        <a:t>Anno</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4150" algn="just">
                        <a:lnSpc>
                          <a:spcPct val="107000"/>
                        </a:lnSpc>
                        <a:spcBef>
                          <a:spcPts val="65"/>
                        </a:spcBef>
                        <a:spcAft>
                          <a:spcPts val="0"/>
                        </a:spcAft>
                      </a:pPr>
                      <a:r>
                        <a:rPr lang="it-IT" sz="1600" b="1" dirty="0">
                          <a:effectLst/>
                          <a:uFill>
                            <a:solidFill>
                              <a:srgbClr val="000000"/>
                            </a:solidFill>
                          </a:uFill>
                        </a:rPr>
                        <a:t>Sopravvenuti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41935" marR="16510" indent="-146050" algn="just">
                        <a:lnSpc>
                          <a:spcPct val="102000"/>
                        </a:lnSpc>
                        <a:spcBef>
                          <a:spcPts val="65"/>
                        </a:spcBef>
                        <a:spcAft>
                          <a:spcPts val="0"/>
                        </a:spcAft>
                      </a:pPr>
                      <a:r>
                        <a:rPr lang="it-IT" sz="1600" b="1">
                          <a:effectLst/>
                          <a:uFill>
                            <a:solidFill>
                              <a:srgbClr val="000000"/>
                            </a:solidFill>
                          </a:uFill>
                        </a:rPr>
                        <a:t>Definiti totali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R="14605" indent="-194310" algn="just">
                        <a:lnSpc>
                          <a:spcPct val="102000"/>
                        </a:lnSpc>
                        <a:spcBef>
                          <a:spcPts val="65"/>
                        </a:spcBef>
                        <a:spcAft>
                          <a:spcPts val="0"/>
                        </a:spcAft>
                      </a:pPr>
                      <a:r>
                        <a:rPr lang="it-IT" sz="1600" b="1">
                          <a:effectLst/>
                          <a:uFill>
                            <a:solidFill>
                              <a:srgbClr val="000000"/>
                            </a:solidFill>
                          </a:uFill>
                        </a:rPr>
                        <a:t>Pendenti finali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8310" algn="just">
                        <a:lnSpc>
                          <a:spcPct val="107000"/>
                        </a:lnSpc>
                        <a:spcBef>
                          <a:spcPts val="65"/>
                        </a:spcBef>
                        <a:spcAft>
                          <a:spcPts val="0"/>
                        </a:spcAft>
                      </a:pPr>
                      <a:r>
                        <a:rPr lang="it-IT" sz="1600" b="1" dirty="0">
                          <a:effectLst/>
                          <a:uFill>
                            <a:solidFill>
                              <a:srgbClr val="000000"/>
                            </a:solidFill>
                          </a:uFill>
                        </a:rPr>
                        <a:t>di</a:t>
                      </a:r>
                      <a:r>
                        <a:rPr lang="it-IT" sz="1600" b="1" spc="40" dirty="0">
                          <a:effectLst/>
                          <a:uFill>
                            <a:solidFill>
                              <a:srgbClr val="000000"/>
                            </a:solidFill>
                          </a:uFill>
                        </a:rPr>
                        <a:t> </a:t>
                      </a:r>
                      <a:r>
                        <a:rPr lang="it-IT" sz="1600" b="1" dirty="0">
                          <a:effectLst/>
                          <a:uFill>
                            <a:solidFill>
                              <a:srgbClr val="000000"/>
                            </a:solidFill>
                          </a:uFill>
                        </a:rPr>
                        <a:t>cui;</a:t>
                      </a:r>
                    </a:p>
                    <a:p>
                      <a:pPr marL="80645" algn="just">
                        <a:lnSpc>
                          <a:spcPts val="1195"/>
                        </a:lnSpc>
                        <a:spcBef>
                          <a:spcPts val="35"/>
                        </a:spcBef>
                        <a:spcAft>
                          <a:spcPts val="0"/>
                        </a:spcAft>
                      </a:pPr>
                      <a:r>
                        <a:rPr lang="it-IT" sz="1600" b="1" dirty="0">
                          <a:effectLst/>
                          <a:uFill>
                            <a:solidFill>
                              <a:srgbClr val="000000"/>
                            </a:solidFill>
                          </a:uFill>
                        </a:rPr>
                        <a:t>ultratriennali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20955" indent="6350" algn="l">
                        <a:lnSpc>
                          <a:spcPct val="102000"/>
                        </a:lnSpc>
                        <a:spcBef>
                          <a:spcPts val="65"/>
                        </a:spcBef>
                        <a:spcAft>
                          <a:spcPts val="0"/>
                        </a:spcAft>
                      </a:pPr>
                      <a:r>
                        <a:rPr lang="it-IT" sz="1600" b="1" dirty="0">
                          <a:effectLst/>
                          <a:uFill>
                            <a:solidFill>
                              <a:srgbClr val="000000"/>
                            </a:solidFill>
                          </a:uFill>
                        </a:rPr>
                        <a:t>Indice</a:t>
                      </a:r>
                      <a:r>
                        <a:rPr lang="it-IT" sz="1600" b="1" spc="80" dirty="0">
                          <a:effectLst/>
                          <a:uFill>
                            <a:solidFill>
                              <a:srgbClr val="000000"/>
                            </a:solidFill>
                          </a:uFill>
                        </a:rPr>
                        <a:t> </a:t>
                      </a:r>
                      <a:r>
                        <a:rPr lang="it-IT" sz="1600" b="1" dirty="0">
                          <a:effectLst/>
                          <a:uFill>
                            <a:solidFill>
                              <a:srgbClr val="000000"/>
                            </a:solidFill>
                          </a:uFill>
                        </a:rPr>
                        <a:t>di ricambio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09880" marR="24765" indent="194310" algn="just">
                        <a:lnSpc>
                          <a:spcPct val="102000"/>
                        </a:lnSpc>
                        <a:spcBef>
                          <a:spcPts val="65"/>
                        </a:spcBef>
                        <a:spcAft>
                          <a:spcPts val="0"/>
                        </a:spcAft>
                      </a:pPr>
                      <a:r>
                        <a:rPr lang="it-IT" sz="1600" b="1" dirty="0">
                          <a:effectLst/>
                          <a:uFill>
                            <a:solidFill>
                              <a:srgbClr val="000000"/>
                            </a:solidFill>
                          </a:uFill>
                        </a:rPr>
                        <a:t>Indice</a:t>
                      </a:r>
                      <a:r>
                        <a:rPr lang="it-IT" sz="1600" b="1" spc="80" dirty="0">
                          <a:effectLst/>
                          <a:uFill>
                            <a:solidFill>
                              <a:srgbClr val="000000"/>
                            </a:solidFill>
                          </a:uFill>
                        </a:rPr>
                        <a:t> </a:t>
                      </a:r>
                      <a:r>
                        <a:rPr lang="it-IT" sz="1600" b="1" dirty="0">
                          <a:effectLst/>
                          <a:uFill>
                            <a:solidFill>
                              <a:srgbClr val="000000"/>
                            </a:solidFill>
                          </a:uFill>
                        </a:rPr>
                        <a:t>di smaltimento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120641420"/>
                  </a:ext>
                </a:extLst>
              </a:tr>
              <a:tr h="401872">
                <a:tc>
                  <a:txBody>
                    <a:bodyPr/>
                    <a:lstStyle/>
                    <a:p>
                      <a:pPr marL="71755" algn="just">
                        <a:lnSpc>
                          <a:spcPct val="107000"/>
                        </a:lnSpc>
                        <a:spcAft>
                          <a:spcPts val="0"/>
                        </a:spcAft>
                      </a:pPr>
                      <a:r>
                        <a:rPr lang="it-IT" sz="1600">
                          <a:effectLst/>
                          <a:uFill>
                            <a:solidFill>
                              <a:srgbClr val="000000"/>
                            </a:solidFill>
                          </a:uFill>
                        </a:rPr>
                        <a:t>2017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R="30480" algn="ctr">
                        <a:lnSpc>
                          <a:spcPct val="107000"/>
                        </a:lnSpc>
                        <a:spcBef>
                          <a:spcPts val="50"/>
                        </a:spcBef>
                        <a:spcAft>
                          <a:spcPts val="0"/>
                        </a:spcAft>
                      </a:pPr>
                      <a:r>
                        <a:rPr lang="it-IT" sz="1600" dirty="0">
                          <a:effectLst/>
                          <a:uFill>
                            <a:solidFill>
                              <a:srgbClr val="000000"/>
                            </a:solidFill>
                          </a:uFill>
                        </a:rPr>
                        <a:t>      1.162</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59715" algn="just">
                        <a:lnSpc>
                          <a:spcPct val="107000"/>
                        </a:lnSpc>
                        <a:spcBef>
                          <a:spcPts val="50"/>
                        </a:spcBef>
                        <a:spcAft>
                          <a:spcPts val="0"/>
                        </a:spcAft>
                      </a:pPr>
                      <a:r>
                        <a:rPr lang="it-IT" sz="1600" dirty="0">
                          <a:effectLst/>
                          <a:uFill>
                            <a:solidFill>
                              <a:srgbClr val="000000"/>
                            </a:solidFill>
                          </a:uFill>
                        </a:rPr>
                        <a:t>1.053</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84810" algn="just">
                        <a:lnSpc>
                          <a:spcPct val="107000"/>
                        </a:lnSpc>
                        <a:spcBef>
                          <a:spcPts val="50"/>
                        </a:spcBef>
                        <a:spcAft>
                          <a:spcPts val="0"/>
                        </a:spcAft>
                      </a:pPr>
                      <a:r>
                        <a:rPr lang="it-IT" sz="1600" dirty="0">
                          <a:effectLst/>
                          <a:uFill>
                            <a:solidFill>
                              <a:srgbClr val="000000"/>
                            </a:solidFill>
                          </a:uFill>
                        </a:rPr>
                        <a:t>1.504</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R="51435" algn="ctr">
                        <a:lnSpc>
                          <a:spcPct val="107000"/>
                        </a:lnSpc>
                        <a:spcBef>
                          <a:spcPts val="50"/>
                        </a:spcBef>
                        <a:spcAft>
                          <a:spcPts val="0"/>
                        </a:spcAft>
                      </a:pPr>
                      <a:r>
                        <a:rPr lang="it-IT" sz="1600" dirty="0">
                          <a:effectLst/>
                          <a:uFill>
                            <a:solidFill>
                              <a:srgbClr val="000000"/>
                            </a:solidFill>
                          </a:uFill>
                        </a:rPr>
                        <a:t>436</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16865" algn="ctr">
                        <a:lnSpc>
                          <a:spcPct val="107000"/>
                        </a:lnSpc>
                        <a:spcBef>
                          <a:spcPts val="50"/>
                        </a:spcBef>
                        <a:spcAft>
                          <a:spcPts val="0"/>
                        </a:spcAft>
                      </a:pPr>
                      <a:r>
                        <a:rPr lang="it-IT" sz="1600" dirty="0">
                          <a:effectLst/>
                          <a:uFill>
                            <a:solidFill>
                              <a:srgbClr val="000000"/>
                            </a:solidFill>
                          </a:uFill>
                        </a:rPr>
                        <a:t>0,91</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R="50800" algn="ctr">
                        <a:lnSpc>
                          <a:spcPct val="107000"/>
                        </a:lnSpc>
                        <a:spcBef>
                          <a:spcPts val="50"/>
                        </a:spcBef>
                        <a:spcAft>
                          <a:spcPts val="0"/>
                        </a:spcAft>
                      </a:pPr>
                      <a:r>
                        <a:rPr lang="it-IT" sz="1600" dirty="0">
                          <a:effectLst/>
                          <a:uFill>
                            <a:solidFill>
                              <a:srgbClr val="000000"/>
                            </a:solidFill>
                          </a:uFill>
                        </a:rPr>
                        <a:t>0,41</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509778552"/>
                  </a:ext>
                </a:extLst>
              </a:tr>
              <a:tr h="401872">
                <a:tc>
                  <a:txBody>
                    <a:bodyPr/>
                    <a:lstStyle/>
                    <a:p>
                      <a:pPr marL="68580" algn="just">
                        <a:lnSpc>
                          <a:spcPct val="107000"/>
                        </a:lnSpc>
                        <a:spcAft>
                          <a:spcPts val="0"/>
                        </a:spcAft>
                      </a:pPr>
                      <a:r>
                        <a:rPr lang="it-IT" sz="1600">
                          <a:effectLst/>
                          <a:uFill>
                            <a:solidFill>
                              <a:srgbClr val="000000"/>
                            </a:solidFill>
                          </a:uFill>
                        </a:rPr>
                        <a:t>2018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12775" algn="l">
                        <a:lnSpc>
                          <a:spcPct val="107000"/>
                        </a:lnSpc>
                        <a:spcBef>
                          <a:spcPts val="50"/>
                        </a:spcBef>
                        <a:spcAft>
                          <a:spcPts val="0"/>
                        </a:spcAft>
                      </a:pPr>
                      <a:r>
                        <a:rPr lang="it-IT" sz="1600" dirty="0">
                          <a:solidFill>
                            <a:srgbClr val="000000"/>
                          </a:solidFill>
                          <a:effectLst/>
                          <a:uFill>
                            <a:solidFill>
                              <a:srgbClr val="000000"/>
                            </a:solidFill>
                          </a:uFill>
                          <a:latin typeface="+mj-lt"/>
                          <a:ea typeface="Times New Roman" panose="02020603050405020304" pitchFamily="18" charset="0"/>
                          <a:cs typeface="Times New Roman" panose="02020603050405020304" pitchFamily="18" charset="0"/>
                        </a:rPr>
                        <a:t>  1.130</a:t>
                      </a:r>
                    </a:p>
                  </a:txBody>
                  <a:tcPr marL="0" marR="0" marT="0" marB="0"/>
                </a:tc>
                <a:tc>
                  <a:txBody>
                    <a:bodyPr/>
                    <a:lstStyle/>
                    <a:p>
                      <a:pPr marL="223520" algn="just">
                        <a:lnSpc>
                          <a:spcPct val="107000"/>
                        </a:lnSpc>
                        <a:spcBef>
                          <a:spcPts val="50"/>
                        </a:spcBef>
                        <a:spcAft>
                          <a:spcPts val="0"/>
                        </a:spcAft>
                      </a:pPr>
                      <a:r>
                        <a:rPr lang="it-IT" sz="1600">
                          <a:effectLst/>
                          <a:uFill>
                            <a:solidFill>
                              <a:srgbClr val="000000"/>
                            </a:solidFill>
                          </a:uFill>
                        </a:rPr>
                        <a:t>1.426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44805" algn="just">
                        <a:lnSpc>
                          <a:spcPct val="107000"/>
                        </a:lnSpc>
                        <a:spcBef>
                          <a:spcPts val="50"/>
                        </a:spcBef>
                        <a:spcAft>
                          <a:spcPts val="0"/>
                        </a:spcAft>
                      </a:pPr>
                      <a:r>
                        <a:rPr lang="it-IT" sz="1600" spc="45">
                          <a:effectLst/>
                          <a:uFill>
                            <a:solidFill>
                              <a:srgbClr val="000000"/>
                            </a:solidFill>
                          </a:uFill>
                        </a:rPr>
                        <a:t>1</a:t>
                      </a:r>
                      <a:r>
                        <a:rPr lang="it-IT" sz="1600">
                          <a:effectLst/>
                          <a:uFill>
                            <a:solidFill>
                              <a:srgbClr val="000000"/>
                            </a:solidFill>
                          </a:uFill>
                        </a:rPr>
                        <a:t>.</a:t>
                      </a:r>
                      <a:r>
                        <a:rPr lang="it-IT" sz="1600" spc="10">
                          <a:effectLst/>
                          <a:uFill>
                            <a:solidFill>
                              <a:srgbClr val="000000"/>
                            </a:solidFill>
                          </a:uFill>
                        </a:rPr>
                        <a:t>2</a:t>
                      </a:r>
                      <a:r>
                        <a:rPr lang="it-IT" sz="1600">
                          <a:effectLst/>
                          <a:uFill>
                            <a:solidFill>
                              <a:srgbClr val="000000"/>
                            </a:solidFill>
                          </a:uFill>
                        </a:rPr>
                        <a:t>33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R="46990" algn="ctr">
                        <a:lnSpc>
                          <a:spcPct val="107000"/>
                        </a:lnSpc>
                        <a:spcBef>
                          <a:spcPts val="50"/>
                        </a:spcBef>
                        <a:spcAft>
                          <a:spcPts val="0"/>
                        </a:spcAft>
                      </a:pPr>
                      <a:r>
                        <a:rPr lang="it-IT" sz="1600" dirty="0">
                          <a:effectLst/>
                          <a:uFill>
                            <a:solidFill>
                              <a:srgbClr val="000000"/>
                            </a:solidFill>
                          </a:uFill>
                        </a:rPr>
                        <a:t>502</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28930" algn="ctr">
                        <a:lnSpc>
                          <a:spcPct val="107000"/>
                        </a:lnSpc>
                        <a:spcBef>
                          <a:spcPts val="25"/>
                        </a:spcBef>
                        <a:spcAft>
                          <a:spcPts val="0"/>
                        </a:spcAft>
                      </a:pPr>
                      <a:r>
                        <a:rPr lang="it-IT" sz="1600">
                          <a:effectLst/>
                          <a:uFill>
                            <a:solidFill>
                              <a:srgbClr val="000000"/>
                            </a:solidFill>
                          </a:uFill>
                        </a:rPr>
                        <a:t>1,26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R="45085" algn="ctr">
                        <a:lnSpc>
                          <a:spcPct val="107000"/>
                        </a:lnSpc>
                        <a:spcBef>
                          <a:spcPts val="50"/>
                        </a:spcBef>
                        <a:spcAft>
                          <a:spcPts val="0"/>
                        </a:spcAft>
                      </a:pPr>
                      <a:r>
                        <a:rPr lang="it-IT" sz="1600" spc="-5" dirty="0">
                          <a:effectLst/>
                          <a:uFill>
                            <a:solidFill>
                              <a:srgbClr val="000000"/>
                            </a:solidFill>
                          </a:uFill>
                        </a:rPr>
                        <a:t>0</a:t>
                      </a:r>
                      <a:r>
                        <a:rPr lang="it-IT" sz="1600" spc="25" dirty="0">
                          <a:effectLst/>
                          <a:uFill>
                            <a:solidFill>
                              <a:srgbClr val="000000"/>
                            </a:solidFill>
                          </a:uFill>
                        </a:rPr>
                        <a:t>,</a:t>
                      </a:r>
                      <a:r>
                        <a:rPr lang="it-IT" sz="1600" dirty="0">
                          <a:effectLst/>
                          <a:uFill>
                            <a:solidFill>
                              <a:srgbClr val="000000"/>
                            </a:solidFill>
                          </a:uFill>
                        </a:rPr>
                        <a:t>54</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755758010"/>
                  </a:ext>
                </a:extLst>
              </a:tr>
              <a:tr h="401872">
                <a:tc>
                  <a:txBody>
                    <a:bodyPr/>
                    <a:lstStyle/>
                    <a:p>
                      <a:pPr marL="65405" algn="just">
                        <a:lnSpc>
                          <a:spcPct val="107000"/>
                        </a:lnSpc>
                        <a:spcAft>
                          <a:spcPts val="0"/>
                        </a:spcAft>
                      </a:pPr>
                      <a:r>
                        <a:rPr lang="it-IT" sz="1600">
                          <a:effectLst/>
                          <a:uFill>
                            <a:solidFill>
                              <a:srgbClr val="000000"/>
                            </a:solidFill>
                          </a:uFill>
                        </a:rPr>
                        <a:t>2019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09600" algn="l">
                        <a:lnSpc>
                          <a:spcPct val="107000"/>
                        </a:lnSpc>
                        <a:spcBef>
                          <a:spcPts val="50"/>
                        </a:spcBef>
                        <a:spcAft>
                          <a:spcPts val="0"/>
                        </a:spcAft>
                      </a:pPr>
                      <a:r>
                        <a:rPr lang="it-IT" sz="1600" dirty="0">
                          <a:effectLst/>
                          <a:uFill>
                            <a:solidFill>
                              <a:srgbClr val="000000"/>
                            </a:solidFill>
                          </a:uFill>
                        </a:rPr>
                        <a:t>  1.161</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20345" algn="just">
                        <a:lnSpc>
                          <a:spcPct val="107000"/>
                        </a:lnSpc>
                        <a:spcBef>
                          <a:spcPts val="50"/>
                        </a:spcBef>
                        <a:spcAft>
                          <a:spcPts val="0"/>
                        </a:spcAft>
                      </a:pPr>
                      <a:r>
                        <a:rPr lang="it-IT" sz="1600">
                          <a:effectLst/>
                          <a:uFill>
                            <a:solidFill>
                              <a:srgbClr val="000000"/>
                            </a:solidFill>
                          </a:uFill>
                        </a:rPr>
                        <a:t>1.329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44805" algn="just">
                        <a:lnSpc>
                          <a:spcPct val="107000"/>
                        </a:lnSpc>
                        <a:spcBef>
                          <a:spcPts val="50"/>
                        </a:spcBef>
                        <a:spcAft>
                          <a:spcPts val="0"/>
                        </a:spcAft>
                      </a:pPr>
                      <a:r>
                        <a:rPr lang="it-IT" sz="1600">
                          <a:effectLst/>
                          <a:uFill>
                            <a:solidFill>
                              <a:srgbClr val="000000"/>
                            </a:solidFill>
                          </a:uFill>
                        </a:rPr>
                        <a:t>1.044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R="50165" algn="ctr">
                        <a:lnSpc>
                          <a:spcPct val="107000"/>
                        </a:lnSpc>
                        <a:spcBef>
                          <a:spcPts val="50"/>
                        </a:spcBef>
                        <a:spcAft>
                          <a:spcPts val="0"/>
                        </a:spcAft>
                      </a:pPr>
                      <a:r>
                        <a:rPr lang="it-IT" sz="1600" dirty="0">
                          <a:effectLst/>
                          <a:uFill>
                            <a:solidFill>
                              <a:srgbClr val="000000"/>
                            </a:solidFill>
                          </a:uFill>
                        </a:rPr>
                        <a:t>541</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26390" algn="ctr">
                        <a:lnSpc>
                          <a:spcPct val="107000"/>
                        </a:lnSpc>
                        <a:spcBef>
                          <a:spcPts val="25"/>
                        </a:spcBef>
                        <a:spcAft>
                          <a:spcPts val="0"/>
                        </a:spcAft>
                      </a:pPr>
                      <a:r>
                        <a:rPr lang="it-IT" sz="1600">
                          <a:effectLst/>
                          <a:uFill>
                            <a:solidFill>
                              <a:srgbClr val="000000"/>
                            </a:solidFill>
                          </a:uFill>
                        </a:rPr>
                        <a:t>1,14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R="52705" algn="ctr">
                        <a:lnSpc>
                          <a:spcPct val="107000"/>
                        </a:lnSpc>
                        <a:spcBef>
                          <a:spcPts val="50"/>
                        </a:spcBef>
                        <a:spcAft>
                          <a:spcPts val="0"/>
                        </a:spcAft>
                      </a:pPr>
                      <a:r>
                        <a:rPr lang="it-IT" sz="1600" dirty="0">
                          <a:effectLst/>
                          <a:uFill>
                            <a:solidFill>
                              <a:srgbClr val="000000"/>
                            </a:solidFill>
                          </a:uFill>
                        </a:rPr>
                        <a:t>0,56</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110746861"/>
                  </a:ext>
                </a:extLst>
              </a:tr>
              <a:tr h="401872">
                <a:tc>
                  <a:txBody>
                    <a:bodyPr/>
                    <a:lstStyle/>
                    <a:p>
                      <a:pPr marL="62230" algn="just">
                        <a:lnSpc>
                          <a:spcPct val="107000"/>
                        </a:lnSpc>
                        <a:spcAft>
                          <a:spcPts val="0"/>
                        </a:spcAft>
                      </a:pPr>
                      <a:r>
                        <a:rPr lang="it-IT" sz="1600">
                          <a:effectLst/>
                          <a:uFill>
                            <a:solidFill>
                              <a:srgbClr val="000000"/>
                            </a:solidFill>
                          </a:uFill>
                        </a:rPr>
                        <a:t>2020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R="45720" algn="ctr">
                        <a:lnSpc>
                          <a:spcPct val="107000"/>
                        </a:lnSpc>
                        <a:spcBef>
                          <a:spcPts val="50"/>
                        </a:spcBef>
                        <a:spcAft>
                          <a:spcPts val="0"/>
                        </a:spcAft>
                      </a:pPr>
                      <a:r>
                        <a:rPr lang="it-IT" sz="1600" dirty="0">
                          <a:effectLst/>
                          <a:uFill>
                            <a:solidFill>
                              <a:srgbClr val="000000"/>
                            </a:solidFill>
                          </a:uFill>
                        </a:rPr>
                        <a:t>          657</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08610" algn="just">
                        <a:lnSpc>
                          <a:spcPct val="107000"/>
                        </a:lnSpc>
                        <a:spcBef>
                          <a:spcPts val="50"/>
                        </a:spcBef>
                        <a:spcAft>
                          <a:spcPts val="0"/>
                        </a:spcAft>
                      </a:pPr>
                      <a:r>
                        <a:rPr lang="it-IT" sz="1600">
                          <a:effectLst/>
                          <a:uFill>
                            <a:solidFill>
                              <a:srgbClr val="000000"/>
                            </a:solidFill>
                          </a:uFill>
                        </a:rPr>
                        <a:t>686</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42265" algn="just">
                        <a:lnSpc>
                          <a:spcPct val="107000"/>
                        </a:lnSpc>
                        <a:spcBef>
                          <a:spcPts val="50"/>
                        </a:spcBef>
                        <a:spcAft>
                          <a:spcPts val="0"/>
                        </a:spcAft>
                      </a:pPr>
                      <a:r>
                        <a:rPr lang="it-IT" sz="1600">
                          <a:effectLst/>
                          <a:uFill>
                            <a:solidFill>
                              <a:srgbClr val="000000"/>
                            </a:solidFill>
                          </a:uFill>
                        </a:rPr>
                        <a:t>1.013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R="52070" algn="ctr">
                        <a:lnSpc>
                          <a:spcPct val="107000"/>
                        </a:lnSpc>
                        <a:spcBef>
                          <a:spcPts val="50"/>
                        </a:spcBef>
                        <a:spcAft>
                          <a:spcPts val="0"/>
                        </a:spcAft>
                      </a:pPr>
                      <a:r>
                        <a:rPr lang="it-IT" sz="1600" dirty="0">
                          <a:effectLst/>
                          <a:uFill>
                            <a:solidFill>
                              <a:srgbClr val="000000"/>
                            </a:solidFill>
                          </a:uFill>
                        </a:rPr>
                        <a:t>525</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23215" algn="ctr">
                        <a:lnSpc>
                          <a:spcPct val="107000"/>
                        </a:lnSpc>
                        <a:spcBef>
                          <a:spcPts val="25"/>
                        </a:spcBef>
                        <a:spcAft>
                          <a:spcPts val="0"/>
                        </a:spcAft>
                      </a:pPr>
                      <a:r>
                        <a:rPr lang="it-IT" sz="1600">
                          <a:effectLst/>
                          <a:uFill>
                            <a:solidFill>
                              <a:srgbClr val="000000"/>
                            </a:solidFill>
                          </a:uFill>
                        </a:rPr>
                        <a:t>1,04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R="50800" algn="ctr">
                        <a:lnSpc>
                          <a:spcPct val="107000"/>
                        </a:lnSpc>
                        <a:spcBef>
                          <a:spcPts val="50"/>
                        </a:spcBef>
                        <a:spcAft>
                          <a:spcPts val="0"/>
                        </a:spcAft>
                      </a:pPr>
                      <a:r>
                        <a:rPr lang="it-IT" sz="1600" dirty="0">
                          <a:effectLst/>
                          <a:uFill>
                            <a:solidFill>
                              <a:srgbClr val="000000"/>
                            </a:solidFill>
                          </a:uFill>
                        </a:rPr>
                        <a:t>0,40</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486588428"/>
                  </a:ext>
                </a:extLst>
              </a:tr>
            </a:tbl>
          </a:graphicData>
        </a:graphic>
      </p:graphicFrame>
    </p:spTree>
    <p:extLst>
      <p:ext uri="{BB962C8B-B14F-4D97-AF65-F5344CB8AC3E}">
        <p14:creationId xmlns:p14="http://schemas.microsoft.com/office/powerpoint/2010/main" val="4220789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numero diapositiva 1">
            <a:extLst>
              <a:ext uri="{FF2B5EF4-FFF2-40B4-BE49-F238E27FC236}">
                <a16:creationId xmlns:a16="http://schemas.microsoft.com/office/drawing/2014/main" id="{2CE558F2-4C7C-4C09-BD31-552733BDE707}"/>
              </a:ext>
            </a:extLst>
          </p:cNvPr>
          <p:cNvSpPr>
            <a:spLocks noGrp="1"/>
          </p:cNvSpPr>
          <p:nvPr>
            <p:ph type="sldNum" sz="quarter" idx="12"/>
          </p:nvPr>
        </p:nvSpPr>
        <p:spPr/>
        <p:txBody>
          <a:bodyPr/>
          <a:lstStyle/>
          <a:p>
            <a:fld id="{804F3E0D-B61C-454A-A4AB-8B0624EEBD47}" type="slidenum">
              <a:rPr lang="it-IT" smtClean="0"/>
              <a:t>16</a:t>
            </a:fld>
            <a:endParaRPr lang="it-IT"/>
          </a:p>
        </p:txBody>
      </p:sp>
      <p:sp>
        <p:nvSpPr>
          <p:cNvPr id="5" name="CasellaDiTesto 4">
            <a:extLst>
              <a:ext uri="{FF2B5EF4-FFF2-40B4-BE49-F238E27FC236}">
                <a16:creationId xmlns:a16="http://schemas.microsoft.com/office/drawing/2014/main" id="{5087A0B8-5AD8-4617-9D77-A73290D2F8AD}"/>
              </a:ext>
            </a:extLst>
          </p:cNvPr>
          <p:cNvSpPr txBox="1"/>
          <p:nvPr/>
        </p:nvSpPr>
        <p:spPr>
          <a:xfrm>
            <a:off x="0" y="1124680"/>
            <a:ext cx="8964610" cy="968920"/>
          </a:xfrm>
          <a:prstGeom prst="rect">
            <a:avLst/>
          </a:prstGeom>
          <a:solidFill>
            <a:schemeClr val="tx2">
              <a:lumMod val="20000"/>
              <a:lumOff val="80000"/>
            </a:schemeClr>
          </a:solidFill>
        </p:spPr>
        <p:txBody>
          <a:bodyPr wrap="square">
            <a:spAutoFit/>
          </a:bodyPr>
          <a:lstStyle/>
          <a:p>
            <a:pPr marL="151765" marR="249555" indent="6350" algn="just">
              <a:lnSpc>
                <a:spcPct val="150000"/>
              </a:lnSpc>
              <a:spcAft>
                <a:spcPts val="0"/>
              </a:spcAft>
            </a:pPr>
            <a:r>
              <a:rPr lang="it-IT" sz="2000" b="1" u="sng" dirty="0">
                <a:solidFill>
                  <a:srgbClr val="1C1C1C"/>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SEZIONE PENALE </a:t>
            </a:r>
            <a:endParaRPr lang="it-IT" sz="2000" b="1" u="sng" dirty="0">
              <a:solidFill>
                <a:srgbClr val="000000"/>
              </a:solidFill>
              <a:effectLst/>
              <a:uFill>
                <a:solidFill>
                  <a:srgbClr val="000000"/>
                </a:solidFill>
              </a:uFill>
              <a:latin typeface="Book Antiqua" panose="02040602050305030304" pitchFamily="18" charset="0"/>
              <a:ea typeface="Times New Roman" panose="02020603050405020304" pitchFamily="18" charset="0"/>
            </a:endParaRPr>
          </a:p>
          <a:p>
            <a:pPr marL="161290" algn="just">
              <a:lnSpc>
                <a:spcPct val="150000"/>
              </a:lnSpc>
              <a:spcAft>
                <a:spcPts val="0"/>
              </a:spcAft>
            </a:pPr>
            <a:r>
              <a:rPr lang="it-IT" sz="2000" b="1" dirty="0">
                <a:solidFill>
                  <a:srgbClr val="1C1C1C"/>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UFFICIO</a:t>
            </a:r>
            <a:r>
              <a:rPr lang="it-IT" sz="2000" b="1" spc="-25" dirty="0">
                <a:solidFill>
                  <a:srgbClr val="1C1C1C"/>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 </a:t>
            </a:r>
            <a:r>
              <a:rPr lang="it-IT" sz="2000" b="1" dirty="0">
                <a:solidFill>
                  <a:srgbClr val="1C1C1C"/>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GIP</a:t>
            </a:r>
            <a:r>
              <a:rPr lang="it-IT" sz="2000" b="1" spc="-35" dirty="0">
                <a:solidFill>
                  <a:srgbClr val="1C1C1C"/>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 </a:t>
            </a:r>
            <a:r>
              <a:rPr lang="it-IT" sz="2000" b="1" dirty="0">
                <a:solidFill>
                  <a:srgbClr val="1C1C1C"/>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(fascicoli</a:t>
            </a:r>
            <a:r>
              <a:rPr lang="it-IT" sz="2000" b="1" spc="55" dirty="0">
                <a:solidFill>
                  <a:srgbClr val="1C1C1C"/>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 </a:t>
            </a:r>
            <a:r>
              <a:rPr lang="it-IT" sz="2000" b="1" dirty="0">
                <a:solidFill>
                  <a:srgbClr val="1C1C1C"/>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noti)</a:t>
            </a:r>
            <a:endParaRPr lang="it-IT" sz="2000" b="1" dirty="0">
              <a:solidFill>
                <a:srgbClr val="000000"/>
              </a:solidFill>
              <a:effectLst/>
              <a:uFill>
                <a:solidFill>
                  <a:srgbClr val="000000"/>
                </a:solidFill>
              </a:uFill>
              <a:latin typeface="Book Antiqua" panose="02040602050305030304" pitchFamily="18" charset="0"/>
              <a:ea typeface="Times New Roman" panose="02020603050405020304" pitchFamily="18" charset="0"/>
            </a:endParaRPr>
          </a:p>
        </p:txBody>
      </p:sp>
      <p:graphicFrame>
        <p:nvGraphicFramePr>
          <p:cNvPr id="4" name="Tabella 3">
            <a:extLst>
              <a:ext uri="{FF2B5EF4-FFF2-40B4-BE49-F238E27FC236}">
                <a16:creationId xmlns:a16="http://schemas.microsoft.com/office/drawing/2014/main" id="{6B465898-D96B-4CAD-9091-ADBDCC341D9D}"/>
              </a:ext>
            </a:extLst>
          </p:cNvPr>
          <p:cNvGraphicFramePr>
            <a:graphicFrameLocks noGrp="1"/>
          </p:cNvGraphicFramePr>
          <p:nvPr>
            <p:extLst>
              <p:ext uri="{D42A27DB-BD31-4B8C-83A1-F6EECF244321}">
                <p14:modId xmlns:p14="http://schemas.microsoft.com/office/powerpoint/2010/main" val="2835174622"/>
              </p:ext>
            </p:extLst>
          </p:nvPr>
        </p:nvGraphicFramePr>
        <p:xfrm>
          <a:off x="0" y="2093601"/>
          <a:ext cx="8964610" cy="3639719"/>
        </p:xfrm>
        <a:graphic>
          <a:graphicData uri="http://schemas.openxmlformats.org/drawingml/2006/table">
            <a:tbl>
              <a:tblPr>
                <a:tableStyleId>{5C22544A-7EE6-4342-B048-85BDC9FD1C3A}</a:tableStyleId>
              </a:tblPr>
              <a:tblGrid>
                <a:gridCol w="1365999">
                  <a:extLst>
                    <a:ext uri="{9D8B030D-6E8A-4147-A177-3AD203B41FA5}">
                      <a16:colId xmlns:a16="http://schemas.microsoft.com/office/drawing/2014/main" val="4188588802"/>
                    </a:ext>
                  </a:extLst>
                </a:gridCol>
                <a:gridCol w="1307656">
                  <a:extLst>
                    <a:ext uri="{9D8B030D-6E8A-4147-A177-3AD203B41FA5}">
                      <a16:colId xmlns:a16="http://schemas.microsoft.com/office/drawing/2014/main" val="1858692435"/>
                    </a:ext>
                  </a:extLst>
                </a:gridCol>
                <a:gridCol w="1336828">
                  <a:extLst>
                    <a:ext uri="{9D8B030D-6E8A-4147-A177-3AD203B41FA5}">
                      <a16:colId xmlns:a16="http://schemas.microsoft.com/office/drawing/2014/main" val="1057346037"/>
                    </a:ext>
                  </a:extLst>
                </a:gridCol>
                <a:gridCol w="1128950">
                  <a:extLst>
                    <a:ext uri="{9D8B030D-6E8A-4147-A177-3AD203B41FA5}">
                      <a16:colId xmlns:a16="http://schemas.microsoft.com/office/drawing/2014/main" val="3586456939"/>
                    </a:ext>
                  </a:extLst>
                </a:gridCol>
                <a:gridCol w="1246523">
                  <a:extLst>
                    <a:ext uri="{9D8B030D-6E8A-4147-A177-3AD203B41FA5}">
                      <a16:colId xmlns:a16="http://schemas.microsoft.com/office/drawing/2014/main" val="2029864009"/>
                    </a:ext>
                  </a:extLst>
                </a:gridCol>
                <a:gridCol w="1268160">
                  <a:extLst>
                    <a:ext uri="{9D8B030D-6E8A-4147-A177-3AD203B41FA5}">
                      <a16:colId xmlns:a16="http://schemas.microsoft.com/office/drawing/2014/main" val="2663660634"/>
                    </a:ext>
                  </a:extLst>
                </a:gridCol>
                <a:gridCol w="1310494">
                  <a:extLst>
                    <a:ext uri="{9D8B030D-6E8A-4147-A177-3AD203B41FA5}">
                      <a16:colId xmlns:a16="http://schemas.microsoft.com/office/drawing/2014/main" val="1250006978"/>
                    </a:ext>
                  </a:extLst>
                </a:gridCol>
              </a:tblGrid>
              <a:tr h="826737">
                <a:tc>
                  <a:txBody>
                    <a:bodyPr/>
                    <a:lstStyle/>
                    <a:p>
                      <a:pPr marL="135890" marR="90805" indent="-635" algn="just">
                        <a:lnSpc>
                          <a:spcPct val="109000"/>
                        </a:lnSpc>
                        <a:spcBef>
                          <a:spcPts val="70"/>
                        </a:spcBef>
                        <a:spcAft>
                          <a:spcPts val="0"/>
                        </a:spcAft>
                      </a:pPr>
                      <a:r>
                        <a:rPr lang="it-IT" sz="1600" b="1">
                          <a:effectLst/>
                          <a:uFill>
                            <a:solidFill>
                              <a:srgbClr val="000000"/>
                            </a:solidFill>
                          </a:uFill>
                        </a:rPr>
                        <a:t>Periodo (Anno giudiziario)</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38125" marR="116205" indent="-51435" algn="just">
                        <a:lnSpc>
                          <a:spcPct val="110000"/>
                        </a:lnSpc>
                        <a:spcBef>
                          <a:spcPts val="95"/>
                        </a:spcBef>
                        <a:spcAft>
                          <a:spcPts val="0"/>
                        </a:spcAft>
                      </a:pPr>
                      <a:r>
                        <a:rPr lang="it-IT" sz="1600" b="1" dirty="0">
                          <a:effectLst/>
                          <a:uFill>
                            <a:solidFill>
                              <a:srgbClr val="000000"/>
                            </a:solidFill>
                          </a:uFill>
                        </a:rPr>
                        <a:t>Pendenti iniziali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93980" algn="just">
                        <a:lnSpc>
                          <a:spcPct val="107000"/>
                        </a:lnSpc>
                        <a:spcBef>
                          <a:spcPts val="95"/>
                        </a:spcBef>
                        <a:spcAft>
                          <a:spcPts val="0"/>
                        </a:spcAft>
                      </a:pPr>
                      <a:r>
                        <a:rPr lang="it-IT" sz="1600" b="1">
                          <a:effectLst/>
                          <a:uFill>
                            <a:solidFill>
                              <a:srgbClr val="000000"/>
                            </a:solidFill>
                          </a:uFill>
                        </a:rPr>
                        <a:t>Sopravvenuti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26060" algn="just">
                        <a:lnSpc>
                          <a:spcPct val="107000"/>
                        </a:lnSpc>
                        <a:spcBef>
                          <a:spcPts val="95"/>
                        </a:spcBef>
                        <a:spcAft>
                          <a:spcPts val="0"/>
                        </a:spcAft>
                      </a:pPr>
                      <a:r>
                        <a:rPr lang="it-IT" sz="1600" b="1">
                          <a:effectLst/>
                          <a:uFill>
                            <a:solidFill>
                              <a:srgbClr val="000000"/>
                            </a:solidFill>
                          </a:uFill>
                        </a:rPr>
                        <a:t>Esauriti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77495" marR="135890" indent="-90805" algn="just">
                        <a:lnSpc>
                          <a:spcPct val="110000"/>
                        </a:lnSpc>
                        <a:spcBef>
                          <a:spcPts val="70"/>
                        </a:spcBef>
                        <a:spcAft>
                          <a:spcPts val="0"/>
                        </a:spcAft>
                      </a:pPr>
                      <a:r>
                        <a:rPr lang="it-IT" sz="1600" b="1">
                          <a:effectLst/>
                          <a:uFill>
                            <a:solidFill>
                              <a:srgbClr val="000000"/>
                            </a:solidFill>
                          </a:uFill>
                        </a:rPr>
                        <a:t>Pendenti finali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4310" algn="just">
                        <a:lnSpc>
                          <a:spcPct val="107000"/>
                        </a:lnSpc>
                        <a:spcBef>
                          <a:spcPts val="70"/>
                        </a:spcBef>
                        <a:spcAft>
                          <a:spcPts val="0"/>
                        </a:spcAft>
                      </a:pPr>
                      <a:r>
                        <a:rPr lang="it-IT" sz="1600" b="1">
                          <a:effectLst/>
                          <a:uFill>
                            <a:solidFill>
                              <a:srgbClr val="000000"/>
                            </a:solidFill>
                          </a:uFill>
                        </a:rPr>
                        <a:t>Indice</a:t>
                      </a:r>
                      <a:r>
                        <a:rPr lang="it-IT" sz="1600" b="1" spc="190">
                          <a:effectLst/>
                          <a:uFill>
                            <a:solidFill>
                              <a:srgbClr val="000000"/>
                            </a:solidFill>
                          </a:uFill>
                        </a:rPr>
                        <a:t> </a:t>
                      </a:r>
                      <a:r>
                        <a:rPr lang="it-IT" sz="1600" b="1">
                          <a:effectLst/>
                          <a:uFill>
                            <a:solidFill>
                              <a:srgbClr val="000000"/>
                            </a:solidFill>
                          </a:uFill>
                        </a:rPr>
                        <a:t>di</a:t>
                      </a:r>
                    </a:p>
                    <a:p>
                      <a:pPr marL="163830" algn="just">
                        <a:lnSpc>
                          <a:spcPct val="107000"/>
                        </a:lnSpc>
                        <a:spcBef>
                          <a:spcPts val="115"/>
                        </a:spcBef>
                        <a:spcAft>
                          <a:spcPts val="0"/>
                        </a:spcAft>
                      </a:pPr>
                      <a:r>
                        <a:rPr lang="it-IT" sz="1600" b="1">
                          <a:effectLst/>
                          <a:uFill>
                            <a:solidFill>
                              <a:srgbClr val="000000"/>
                            </a:solidFill>
                          </a:uFill>
                        </a:rPr>
                        <a:t>Ricambio</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1125" marR="50800" indent="87630" algn="just">
                        <a:lnSpc>
                          <a:spcPct val="110000"/>
                        </a:lnSpc>
                        <a:spcBef>
                          <a:spcPts val="45"/>
                        </a:spcBef>
                        <a:spcAft>
                          <a:spcPts val="0"/>
                        </a:spcAft>
                      </a:pPr>
                      <a:r>
                        <a:rPr lang="it-IT" sz="1600" b="1" dirty="0">
                          <a:effectLst/>
                          <a:uFill>
                            <a:solidFill>
                              <a:srgbClr val="000000"/>
                            </a:solidFill>
                          </a:uFill>
                        </a:rPr>
                        <a:t>Indice</a:t>
                      </a:r>
                      <a:r>
                        <a:rPr lang="it-IT" sz="1600" b="1" spc="220" dirty="0">
                          <a:effectLst/>
                          <a:uFill>
                            <a:solidFill>
                              <a:srgbClr val="000000"/>
                            </a:solidFill>
                          </a:uFill>
                        </a:rPr>
                        <a:t> </a:t>
                      </a:r>
                      <a:r>
                        <a:rPr lang="it-IT" sz="1600" b="1" dirty="0">
                          <a:effectLst/>
                          <a:uFill>
                            <a:solidFill>
                              <a:srgbClr val="000000"/>
                            </a:solidFill>
                          </a:uFill>
                        </a:rPr>
                        <a:t>di smalti</a:t>
                      </a:r>
                      <a:r>
                        <a:rPr lang="it-IT" sz="1600" b="1" spc="-30" dirty="0">
                          <a:effectLst/>
                          <a:uFill>
                            <a:solidFill>
                              <a:srgbClr val="000000"/>
                            </a:solidFill>
                          </a:uFill>
                        </a:rPr>
                        <a:t> </a:t>
                      </a:r>
                      <a:r>
                        <a:rPr lang="it-IT" sz="1600" b="1" dirty="0">
                          <a:effectLst/>
                          <a:uFill>
                            <a:solidFill>
                              <a:srgbClr val="000000"/>
                            </a:solidFill>
                          </a:uFill>
                        </a:rPr>
                        <a:t>mento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979662705"/>
                  </a:ext>
                </a:extLst>
              </a:tr>
              <a:tr h="703514">
                <a:tc>
                  <a:txBody>
                    <a:bodyPr/>
                    <a:lstStyle/>
                    <a:p>
                      <a:pPr algn="just">
                        <a:lnSpc>
                          <a:spcPts val="900"/>
                        </a:lnSpc>
                        <a:spcBef>
                          <a:spcPts val="15"/>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174625" algn="just">
                        <a:lnSpc>
                          <a:spcPct val="107000"/>
                        </a:lnSpc>
                        <a:spcAft>
                          <a:spcPts val="0"/>
                        </a:spcAft>
                      </a:pPr>
                      <a:r>
                        <a:rPr lang="it-IT" sz="1600">
                          <a:effectLst/>
                          <a:uFill>
                            <a:solidFill>
                              <a:srgbClr val="000000"/>
                            </a:solidFill>
                          </a:uFill>
                        </a:rPr>
                        <a:t>2016-2017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40"/>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83210" algn="just">
                        <a:lnSpc>
                          <a:spcPct val="107000"/>
                        </a:lnSpc>
                        <a:spcAft>
                          <a:spcPts val="0"/>
                        </a:spcAft>
                      </a:pPr>
                      <a:r>
                        <a:rPr lang="it-IT" sz="1600" dirty="0">
                          <a:effectLst/>
                          <a:uFill>
                            <a:solidFill>
                              <a:srgbClr val="000000"/>
                            </a:solidFill>
                          </a:uFill>
                        </a:rPr>
                        <a:t>5.017</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40"/>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92735" marR="264795" algn="just">
                        <a:lnSpc>
                          <a:spcPct val="107000"/>
                        </a:lnSpc>
                        <a:spcAft>
                          <a:spcPts val="0"/>
                        </a:spcAft>
                      </a:pPr>
                      <a:r>
                        <a:rPr lang="it-IT" sz="1600" dirty="0">
                          <a:effectLst/>
                          <a:uFill>
                            <a:solidFill>
                              <a:srgbClr val="000000"/>
                            </a:solidFill>
                          </a:uFill>
                        </a:rPr>
                        <a:t>3.076</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15"/>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88290" algn="just">
                        <a:lnSpc>
                          <a:spcPct val="107000"/>
                        </a:lnSpc>
                        <a:spcAft>
                          <a:spcPts val="0"/>
                        </a:spcAft>
                      </a:pPr>
                      <a:r>
                        <a:rPr lang="it-IT" sz="1600" dirty="0">
                          <a:effectLst/>
                          <a:uFill>
                            <a:solidFill>
                              <a:srgbClr val="000000"/>
                            </a:solidFill>
                          </a:uFill>
                        </a:rPr>
                        <a:t>4.846</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15"/>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86385" algn="just">
                        <a:lnSpc>
                          <a:spcPct val="107000"/>
                        </a:lnSpc>
                        <a:spcAft>
                          <a:spcPts val="0"/>
                        </a:spcAft>
                      </a:pPr>
                      <a:r>
                        <a:rPr lang="it-IT" sz="1600" dirty="0">
                          <a:effectLst/>
                          <a:uFill>
                            <a:solidFill>
                              <a:srgbClr val="000000"/>
                            </a:solidFill>
                          </a:uFill>
                        </a:rPr>
                        <a:t>3.203</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15"/>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301625" marR="255905" algn="just">
                        <a:lnSpc>
                          <a:spcPct val="107000"/>
                        </a:lnSpc>
                        <a:spcAft>
                          <a:spcPts val="0"/>
                        </a:spcAft>
                      </a:pPr>
                      <a:r>
                        <a:rPr lang="it-IT" sz="1600">
                          <a:effectLst/>
                          <a:uFill>
                            <a:solidFill>
                              <a:srgbClr val="000000"/>
                            </a:solidFill>
                          </a:uFill>
                        </a:rPr>
                        <a:t>1,58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850"/>
                        </a:lnSpc>
                        <a:spcBef>
                          <a:spcPts val="40"/>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300355" marR="278130" algn="just">
                        <a:lnSpc>
                          <a:spcPct val="107000"/>
                        </a:lnSpc>
                        <a:spcAft>
                          <a:spcPts val="0"/>
                        </a:spcAft>
                      </a:pPr>
                      <a:r>
                        <a:rPr lang="it-IT" sz="1600">
                          <a:effectLst/>
                          <a:uFill>
                            <a:solidFill>
                              <a:srgbClr val="000000"/>
                            </a:solidFill>
                          </a:uFill>
                        </a:rPr>
                        <a:t>0,60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496682156"/>
                  </a:ext>
                </a:extLst>
              </a:tr>
              <a:tr h="705658">
                <a:tc>
                  <a:txBody>
                    <a:bodyPr/>
                    <a:lstStyle/>
                    <a:p>
                      <a:pPr algn="just">
                        <a:lnSpc>
                          <a:spcPts val="850"/>
                        </a:lnSpc>
                        <a:spcBef>
                          <a:spcPts val="40"/>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171450" algn="just">
                        <a:lnSpc>
                          <a:spcPct val="107000"/>
                        </a:lnSpc>
                        <a:spcAft>
                          <a:spcPts val="0"/>
                        </a:spcAft>
                      </a:pPr>
                      <a:r>
                        <a:rPr lang="it-IT" sz="1600">
                          <a:effectLst/>
                          <a:uFill>
                            <a:solidFill>
                              <a:srgbClr val="000000"/>
                            </a:solidFill>
                          </a:uFill>
                        </a:rPr>
                        <a:t>2017-2018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15"/>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77495" algn="just">
                        <a:lnSpc>
                          <a:spcPct val="107000"/>
                        </a:lnSpc>
                        <a:spcAft>
                          <a:spcPts val="0"/>
                        </a:spcAft>
                      </a:pPr>
                      <a:r>
                        <a:rPr lang="it-IT" sz="1600" dirty="0">
                          <a:effectLst/>
                          <a:uFill>
                            <a:solidFill>
                              <a:srgbClr val="000000"/>
                            </a:solidFill>
                          </a:uFill>
                        </a:rPr>
                        <a:t>3.204</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40"/>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83845" marR="268605" algn="just">
                        <a:lnSpc>
                          <a:spcPct val="107000"/>
                        </a:lnSpc>
                        <a:spcAft>
                          <a:spcPts val="0"/>
                        </a:spcAft>
                      </a:pPr>
                      <a:r>
                        <a:rPr lang="it-IT" sz="1600" dirty="0">
                          <a:effectLst/>
                          <a:uFill>
                            <a:solidFill>
                              <a:srgbClr val="000000"/>
                            </a:solidFill>
                          </a:uFill>
                        </a:rPr>
                        <a:t>2.550</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15"/>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62255" marR="242570" algn="just">
                        <a:lnSpc>
                          <a:spcPct val="107000"/>
                        </a:lnSpc>
                        <a:spcAft>
                          <a:spcPts val="0"/>
                        </a:spcAft>
                      </a:pPr>
                      <a:r>
                        <a:rPr lang="it-IT" sz="1600" dirty="0">
                          <a:effectLst/>
                          <a:uFill>
                            <a:solidFill>
                              <a:srgbClr val="000000"/>
                            </a:solidFill>
                          </a:uFill>
                        </a:rPr>
                        <a:t>2.370</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15"/>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60985" marR="243840" algn="just">
                        <a:lnSpc>
                          <a:spcPct val="107000"/>
                        </a:lnSpc>
                        <a:spcAft>
                          <a:spcPts val="0"/>
                        </a:spcAft>
                      </a:pPr>
                      <a:r>
                        <a:rPr lang="it-IT" sz="1600" dirty="0">
                          <a:effectLst/>
                          <a:uFill>
                            <a:solidFill>
                              <a:srgbClr val="000000"/>
                            </a:solidFill>
                          </a:uFill>
                        </a:rPr>
                        <a:t>3.377</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15"/>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283845" marR="267335" algn="just">
                        <a:lnSpc>
                          <a:spcPct val="107000"/>
                        </a:lnSpc>
                        <a:spcAft>
                          <a:spcPts val="0"/>
                        </a:spcAft>
                      </a:pPr>
                      <a:r>
                        <a:rPr lang="it-IT" sz="1600">
                          <a:effectLst/>
                          <a:uFill>
                            <a:solidFill>
                              <a:srgbClr val="000000"/>
                            </a:solidFill>
                          </a:uFill>
                        </a:rPr>
                        <a:t>0,93</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850"/>
                        </a:lnSpc>
                        <a:spcBef>
                          <a:spcPts val="40"/>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297180" marR="285750" algn="just">
                        <a:lnSpc>
                          <a:spcPct val="107000"/>
                        </a:lnSpc>
                        <a:spcAft>
                          <a:spcPts val="0"/>
                        </a:spcAft>
                      </a:pPr>
                      <a:r>
                        <a:rPr lang="it-IT" sz="1600">
                          <a:effectLst/>
                          <a:uFill>
                            <a:solidFill>
                              <a:srgbClr val="000000"/>
                            </a:solidFill>
                          </a:uFill>
                        </a:rPr>
                        <a:t>0,61</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998821144"/>
                  </a:ext>
                </a:extLst>
              </a:tr>
              <a:tr h="700296">
                <a:tc>
                  <a:txBody>
                    <a:bodyPr/>
                    <a:lstStyle/>
                    <a:p>
                      <a:pPr algn="just">
                        <a:lnSpc>
                          <a:spcPts val="900"/>
                        </a:lnSpc>
                        <a:spcBef>
                          <a:spcPts val="5"/>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165100" algn="just">
                        <a:lnSpc>
                          <a:spcPct val="107000"/>
                        </a:lnSpc>
                        <a:spcAft>
                          <a:spcPts val="0"/>
                        </a:spcAft>
                      </a:pPr>
                      <a:r>
                        <a:rPr lang="it-IT" sz="1600">
                          <a:effectLst/>
                          <a:uFill>
                            <a:solidFill>
                              <a:srgbClr val="000000"/>
                            </a:solidFill>
                          </a:uFill>
                        </a:rPr>
                        <a:t>2018-2019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5"/>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71145" algn="just">
                        <a:lnSpc>
                          <a:spcPct val="107000"/>
                        </a:lnSpc>
                        <a:spcAft>
                          <a:spcPts val="0"/>
                        </a:spcAft>
                      </a:pPr>
                      <a:r>
                        <a:rPr lang="it-IT" sz="1600" dirty="0">
                          <a:effectLst/>
                          <a:uFill>
                            <a:solidFill>
                              <a:srgbClr val="000000"/>
                            </a:solidFill>
                          </a:uFill>
                        </a:rPr>
                        <a:t>3.352</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30"/>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77495" marR="271780" algn="just">
                        <a:lnSpc>
                          <a:spcPct val="107000"/>
                        </a:lnSpc>
                        <a:spcAft>
                          <a:spcPts val="0"/>
                        </a:spcAft>
                      </a:pPr>
                      <a:r>
                        <a:rPr lang="it-IT" sz="1600" dirty="0">
                          <a:effectLst/>
                          <a:uFill>
                            <a:solidFill>
                              <a:srgbClr val="000000"/>
                            </a:solidFill>
                          </a:uFill>
                        </a:rPr>
                        <a:t>4.087</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5"/>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59080" marR="243205" algn="just">
                        <a:lnSpc>
                          <a:spcPct val="107000"/>
                        </a:lnSpc>
                        <a:spcAft>
                          <a:spcPts val="0"/>
                        </a:spcAft>
                      </a:pPr>
                      <a:r>
                        <a:rPr lang="it-IT" sz="1600" dirty="0">
                          <a:effectLst/>
                          <a:uFill>
                            <a:solidFill>
                              <a:srgbClr val="000000"/>
                            </a:solidFill>
                          </a:uFill>
                        </a:rPr>
                        <a:t>5.213</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5"/>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77495" algn="just">
                        <a:lnSpc>
                          <a:spcPct val="107000"/>
                        </a:lnSpc>
                        <a:spcAft>
                          <a:spcPts val="0"/>
                        </a:spcAft>
                      </a:pPr>
                      <a:r>
                        <a:rPr lang="it-IT" sz="1600" dirty="0">
                          <a:effectLst/>
                          <a:uFill>
                            <a:solidFill>
                              <a:srgbClr val="000000"/>
                            </a:solidFill>
                          </a:uFill>
                        </a:rPr>
                        <a:t>2.227</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850"/>
                        </a:lnSpc>
                        <a:spcBef>
                          <a:spcPts val="30"/>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294005" marR="264795" algn="just">
                        <a:lnSpc>
                          <a:spcPct val="107000"/>
                        </a:lnSpc>
                        <a:spcAft>
                          <a:spcPts val="0"/>
                        </a:spcAft>
                      </a:pPr>
                      <a:r>
                        <a:rPr lang="it-IT" sz="1600">
                          <a:effectLst/>
                          <a:uFill>
                            <a:solidFill>
                              <a:srgbClr val="000000"/>
                            </a:solidFill>
                          </a:uFill>
                        </a:rPr>
                        <a:t>1,28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850"/>
                        </a:lnSpc>
                        <a:spcBef>
                          <a:spcPts val="30"/>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294640" marR="283845" algn="just">
                        <a:lnSpc>
                          <a:spcPct val="107000"/>
                        </a:lnSpc>
                        <a:spcAft>
                          <a:spcPts val="0"/>
                        </a:spcAft>
                      </a:pPr>
                      <a:r>
                        <a:rPr lang="it-IT" sz="1600">
                          <a:effectLst/>
                          <a:uFill>
                            <a:solidFill>
                              <a:srgbClr val="000000"/>
                            </a:solidFill>
                          </a:uFill>
                        </a:rPr>
                        <a:t>0,70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108904204"/>
                  </a:ext>
                </a:extLst>
              </a:tr>
              <a:tr h="703514">
                <a:tc>
                  <a:txBody>
                    <a:bodyPr/>
                    <a:lstStyle/>
                    <a:p>
                      <a:pPr algn="just">
                        <a:lnSpc>
                          <a:spcPts val="850"/>
                        </a:lnSpc>
                        <a:spcBef>
                          <a:spcPts val="40"/>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159385" algn="just">
                        <a:lnSpc>
                          <a:spcPct val="107000"/>
                        </a:lnSpc>
                        <a:spcAft>
                          <a:spcPts val="0"/>
                        </a:spcAft>
                      </a:pPr>
                      <a:r>
                        <a:rPr lang="it-IT" sz="1600">
                          <a:effectLst/>
                          <a:uFill>
                            <a:solidFill>
                              <a:srgbClr val="000000"/>
                            </a:solidFill>
                          </a:uFill>
                        </a:rPr>
                        <a:t>2019-2020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15"/>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65430" algn="just">
                        <a:lnSpc>
                          <a:spcPct val="107000"/>
                        </a:lnSpc>
                        <a:spcAft>
                          <a:spcPts val="0"/>
                        </a:spcAft>
                      </a:pPr>
                      <a:r>
                        <a:rPr lang="it-IT" sz="1600" dirty="0">
                          <a:effectLst/>
                          <a:uFill>
                            <a:solidFill>
                              <a:srgbClr val="000000"/>
                            </a:solidFill>
                          </a:uFill>
                        </a:rPr>
                        <a:t>2.220</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15"/>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78765" marR="274320" algn="just">
                        <a:lnSpc>
                          <a:spcPct val="107000"/>
                        </a:lnSpc>
                        <a:spcAft>
                          <a:spcPts val="0"/>
                        </a:spcAft>
                      </a:pPr>
                      <a:r>
                        <a:rPr lang="it-IT" sz="1600" dirty="0">
                          <a:effectLst/>
                          <a:uFill>
                            <a:solidFill>
                              <a:srgbClr val="000000"/>
                            </a:solidFill>
                          </a:uFill>
                        </a:rPr>
                        <a:t>3.246</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15"/>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56540" marR="245745" algn="just">
                        <a:lnSpc>
                          <a:spcPct val="107000"/>
                        </a:lnSpc>
                        <a:spcAft>
                          <a:spcPts val="0"/>
                        </a:spcAft>
                      </a:pPr>
                      <a:r>
                        <a:rPr lang="it-IT" sz="1600" dirty="0">
                          <a:effectLst/>
                          <a:uFill>
                            <a:solidFill>
                              <a:srgbClr val="000000"/>
                            </a:solidFill>
                          </a:uFill>
                        </a:rPr>
                        <a:t>3.494</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850"/>
                        </a:lnSpc>
                        <a:spcBef>
                          <a:spcPts val="40"/>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60985" marR="243205" algn="just">
                        <a:lnSpc>
                          <a:spcPct val="107000"/>
                        </a:lnSpc>
                        <a:spcAft>
                          <a:spcPts val="0"/>
                        </a:spcAft>
                      </a:pPr>
                      <a:r>
                        <a:rPr lang="it-IT" sz="1600" dirty="0">
                          <a:effectLst/>
                          <a:uFill>
                            <a:solidFill>
                              <a:srgbClr val="000000"/>
                            </a:solidFill>
                          </a:uFill>
                        </a:rPr>
                        <a:t>1.683</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850"/>
                        </a:lnSpc>
                        <a:spcBef>
                          <a:spcPts val="40"/>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288290" marR="266065" algn="just">
                        <a:lnSpc>
                          <a:spcPct val="107000"/>
                        </a:lnSpc>
                        <a:spcAft>
                          <a:spcPts val="0"/>
                        </a:spcAft>
                      </a:pPr>
                      <a:r>
                        <a:rPr lang="it-IT" sz="1600">
                          <a:effectLst/>
                          <a:uFill>
                            <a:solidFill>
                              <a:srgbClr val="000000"/>
                            </a:solidFill>
                          </a:uFill>
                        </a:rPr>
                        <a:t>1,08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850"/>
                        </a:lnSpc>
                        <a:spcBef>
                          <a:spcPts val="40"/>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88925" marR="288290" algn="just">
                        <a:lnSpc>
                          <a:spcPct val="107000"/>
                        </a:lnSpc>
                        <a:spcAft>
                          <a:spcPts val="0"/>
                        </a:spcAft>
                      </a:pPr>
                      <a:r>
                        <a:rPr lang="it-IT" sz="1600" dirty="0">
                          <a:effectLst/>
                          <a:uFill>
                            <a:solidFill>
                              <a:srgbClr val="000000"/>
                            </a:solidFill>
                          </a:uFill>
                        </a:rPr>
                        <a:t>0,64</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688468398"/>
                  </a:ext>
                </a:extLst>
              </a:tr>
            </a:tbl>
          </a:graphicData>
        </a:graphic>
      </p:graphicFrame>
    </p:spTree>
    <p:extLst>
      <p:ext uri="{BB962C8B-B14F-4D97-AF65-F5344CB8AC3E}">
        <p14:creationId xmlns:p14="http://schemas.microsoft.com/office/powerpoint/2010/main" val="1046963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numero diapositiva 1">
            <a:extLst>
              <a:ext uri="{FF2B5EF4-FFF2-40B4-BE49-F238E27FC236}">
                <a16:creationId xmlns:a16="http://schemas.microsoft.com/office/drawing/2014/main" id="{0792A5D0-66BB-4851-A639-BBF48AE316CF}"/>
              </a:ext>
            </a:extLst>
          </p:cNvPr>
          <p:cNvSpPr>
            <a:spLocks noGrp="1"/>
          </p:cNvSpPr>
          <p:nvPr>
            <p:ph type="sldNum" sz="quarter" idx="12"/>
          </p:nvPr>
        </p:nvSpPr>
        <p:spPr/>
        <p:txBody>
          <a:bodyPr/>
          <a:lstStyle/>
          <a:p>
            <a:fld id="{804F3E0D-B61C-454A-A4AB-8B0624EEBD47}" type="slidenum">
              <a:rPr lang="it-IT" smtClean="0"/>
              <a:t>17</a:t>
            </a:fld>
            <a:endParaRPr lang="it-IT"/>
          </a:p>
        </p:txBody>
      </p:sp>
      <p:sp>
        <p:nvSpPr>
          <p:cNvPr id="4" name="CasellaDiTesto 3">
            <a:extLst>
              <a:ext uri="{FF2B5EF4-FFF2-40B4-BE49-F238E27FC236}">
                <a16:creationId xmlns:a16="http://schemas.microsoft.com/office/drawing/2014/main" id="{060A79D0-9D15-4265-AC1D-B91A135144AE}"/>
              </a:ext>
            </a:extLst>
          </p:cNvPr>
          <p:cNvSpPr txBox="1"/>
          <p:nvPr/>
        </p:nvSpPr>
        <p:spPr>
          <a:xfrm>
            <a:off x="0" y="1101885"/>
            <a:ext cx="8964610" cy="507255"/>
          </a:xfrm>
          <a:prstGeom prst="rect">
            <a:avLst/>
          </a:prstGeom>
          <a:solidFill>
            <a:schemeClr val="tx2">
              <a:lumMod val="20000"/>
              <a:lumOff val="80000"/>
            </a:schemeClr>
          </a:solidFill>
        </p:spPr>
        <p:txBody>
          <a:bodyPr wrap="square">
            <a:spAutoFit/>
          </a:bodyPr>
          <a:lstStyle/>
          <a:p>
            <a:pPr marL="151765" marR="249555" indent="6350" algn="just">
              <a:lnSpc>
                <a:spcPct val="150000"/>
              </a:lnSpc>
              <a:spcAft>
                <a:spcPts val="0"/>
              </a:spcAft>
            </a:pPr>
            <a:r>
              <a:rPr lang="it-IT" sz="2000" b="1" dirty="0">
                <a:solidFill>
                  <a:srgbClr val="1C1C1C"/>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Dibattimento COLLEGIO</a:t>
            </a:r>
            <a:endParaRPr lang="it-IT" sz="2000" b="1" dirty="0">
              <a:solidFill>
                <a:srgbClr val="000000"/>
              </a:solidFill>
              <a:effectLst/>
              <a:uFill>
                <a:solidFill>
                  <a:srgbClr val="000000"/>
                </a:solidFill>
              </a:uFill>
              <a:latin typeface="Book Antiqua" panose="02040602050305030304" pitchFamily="18" charset="0"/>
              <a:ea typeface="Times New Roman" panose="02020603050405020304" pitchFamily="18" charset="0"/>
            </a:endParaRPr>
          </a:p>
        </p:txBody>
      </p:sp>
      <p:sp>
        <p:nvSpPr>
          <p:cNvPr id="5" name="CasellaDiTesto 4">
            <a:extLst>
              <a:ext uri="{FF2B5EF4-FFF2-40B4-BE49-F238E27FC236}">
                <a16:creationId xmlns:a16="http://schemas.microsoft.com/office/drawing/2014/main" id="{3241DEDD-15A1-4AE8-BE24-313B337B116F}"/>
              </a:ext>
            </a:extLst>
          </p:cNvPr>
          <p:cNvSpPr txBox="1"/>
          <p:nvPr/>
        </p:nvSpPr>
        <p:spPr>
          <a:xfrm>
            <a:off x="0" y="2093600"/>
            <a:ext cx="9143999" cy="4126226"/>
          </a:xfrm>
          <a:prstGeom prst="rect">
            <a:avLst/>
          </a:prstGeom>
          <a:solidFill>
            <a:srgbClr val="D6D7D9"/>
          </a:solidFill>
        </p:spPr>
        <p:txBody>
          <a:bodyPr wrap="square" rtlCol="0">
            <a:spAutoFit/>
          </a:bodyPr>
          <a:lstStyle/>
          <a:p>
            <a:endParaRPr lang="it-IT" dirty="0"/>
          </a:p>
        </p:txBody>
      </p:sp>
      <p:graphicFrame>
        <p:nvGraphicFramePr>
          <p:cNvPr id="7" name="Tabella 6">
            <a:extLst>
              <a:ext uri="{FF2B5EF4-FFF2-40B4-BE49-F238E27FC236}">
                <a16:creationId xmlns:a16="http://schemas.microsoft.com/office/drawing/2014/main" id="{F764EC01-17FD-4FB3-94CE-96F89DF186B1}"/>
              </a:ext>
            </a:extLst>
          </p:cNvPr>
          <p:cNvGraphicFramePr>
            <a:graphicFrameLocks noGrp="1"/>
          </p:cNvGraphicFramePr>
          <p:nvPr>
            <p:extLst>
              <p:ext uri="{D42A27DB-BD31-4B8C-83A1-F6EECF244321}">
                <p14:modId xmlns:p14="http://schemas.microsoft.com/office/powerpoint/2010/main" val="1377725078"/>
              </p:ext>
            </p:extLst>
          </p:nvPr>
        </p:nvGraphicFramePr>
        <p:xfrm>
          <a:off x="11807" y="1563673"/>
          <a:ext cx="9045143" cy="2526411"/>
        </p:xfrm>
        <a:graphic>
          <a:graphicData uri="http://schemas.openxmlformats.org/drawingml/2006/table">
            <a:tbl>
              <a:tblPr>
                <a:tableStyleId>{5C22544A-7EE6-4342-B048-85BDC9FD1C3A}</a:tableStyleId>
              </a:tblPr>
              <a:tblGrid>
                <a:gridCol w="1791886">
                  <a:extLst>
                    <a:ext uri="{9D8B030D-6E8A-4147-A177-3AD203B41FA5}">
                      <a16:colId xmlns:a16="http://schemas.microsoft.com/office/drawing/2014/main" val="1194152993"/>
                    </a:ext>
                  </a:extLst>
                </a:gridCol>
                <a:gridCol w="1188727">
                  <a:extLst>
                    <a:ext uri="{9D8B030D-6E8A-4147-A177-3AD203B41FA5}">
                      <a16:colId xmlns:a16="http://schemas.microsoft.com/office/drawing/2014/main" val="3809892155"/>
                    </a:ext>
                  </a:extLst>
                </a:gridCol>
                <a:gridCol w="1188727">
                  <a:extLst>
                    <a:ext uri="{9D8B030D-6E8A-4147-A177-3AD203B41FA5}">
                      <a16:colId xmlns:a16="http://schemas.microsoft.com/office/drawing/2014/main" val="3793522361"/>
                    </a:ext>
                  </a:extLst>
                </a:gridCol>
                <a:gridCol w="1021209">
                  <a:extLst>
                    <a:ext uri="{9D8B030D-6E8A-4147-A177-3AD203B41FA5}">
                      <a16:colId xmlns:a16="http://schemas.microsoft.com/office/drawing/2014/main" val="736065026"/>
                    </a:ext>
                  </a:extLst>
                </a:gridCol>
                <a:gridCol w="1370886">
                  <a:extLst>
                    <a:ext uri="{9D8B030D-6E8A-4147-A177-3AD203B41FA5}">
                      <a16:colId xmlns:a16="http://schemas.microsoft.com/office/drawing/2014/main" val="961991162"/>
                    </a:ext>
                  </a:extLst>
                </a:gridCol>
                <a:gridCol w="1160997">
                  <a:extLst>
                    <a:ext uri="{9D8B030D-6E8A-4147-A177-3AD203B41FA5}">
                      <a16:colId xmlns:a16="http://schemas.microsoft.com/office/drawing/2014/main" val="3297438316"/>
                    </a:ext>
                  </a:extLst>
                </a:gridCol>
                <a:gridCol w="1322711">
                  <a:extLst>
                    <a:ext uri="{9D8B030D-6E8A-4147-A177-3AD203B41FA5}">
                      <a16:colId xmlns:a16="http://schemas.microsoft.com/office/drawing/2014/main" val="3926138465"/>
                    </a:ext>
                  </a:extLst>
                </a:gridCol>
              </a:tblGrid>
              <a:tr h="493257">
                <a:tc>
                  <a:txBody>
                    <a:bodyPr/>
                    <a:lstStyle/>
                    <a:p>
                      <a:pPr marR="189230" algn="just">
                        <a:lnSpc>
                          <a:spcPts val="1200"/>
                        </a:lnSpc>
                      </a:pPr>
                      <a:endParaRPr lang="it-IT" sz="1600" b="1" dirty="0">
                        <a:effectLst/>
                        <a:uFill>
                          <a:solidFill>
                            <a:srgbClr val="000000"/>
                          </a:solidFill>
                        </a:uFill>
                      </a:endParaRPr>
                    </a:p>
                    <a:p>
                      <a:pPr marR="189230" algn="just">
                        <a:lnSpc>
                          <a:spcPts val="1200"/>
                        </a:lnSpc>
                      </a:pPr>
                      <a:r>
                        <a:rPr lang="it-IT" sz="1600" b="1" dirty="0">
                          <a:effectLst/>
                          <a:uFill>
                            <a:solidFill>
                              <a:srgbClr val="000000"/>
                            </a:solidFill>
                          </a:uFill>
                        </a:rPr>
                        <a:t>Periodo</a:t>
                      </a:r>
                    </a:p>
                    <a:p>
                      <a:pPr marR="91440" algn="just">
                        <a:lnSpc>
                          <a:spcPct val="102000"/>
                        </a:lnSpc>
                        <a:spcBef>
                          <a:spcPts val="60"/>
                        </a:spcBef>
                        <a:spcAft>
                          <a:spcPts val="0"/>
                        </a:spcAft>
                      </a:pPr>
                      <a:r>
                        <a:rPr lang="it-IT" sz="1600" b="1" dirty="0">
                          <a:effectLst/>
                          <a:uFill>
                            <a:solidFill>
                              <a:srgbClr val="000000"/>
                            </a:solidFill>
                          </a:uFill>
                        </a:rPr>
                        <a:t>(Anno </a:t>
                      </a:r>
                      <a:r>
                        <a:rPr lang="it-IT" sz="1600" b="1" spc="40" dirty="0">
                          <a:effectLst/>
                          <a:uFill>
                            <a:solidFill>
                              <a:srgbClr val="000000"/>
                            </a:solidFill>
                          </a:uFill>
                        </a:rPr>
                        <a:t>g</a:t>
                      </a:r>
                      <a:r>
                        <a:rPr lang="it-IT" sz="1600" b="1" dirty="0">
                          <a:effectLst/>
                          <a:uFill>
                            <a:solidFill>
                              <a:srgbClr val="000000"/>
                            </a:solidFill>
                          </a:uFill>
                        </a:rPr>
                        <a:t>iudiziario)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R="109220" algn="just">
                        <a:lnSpc>
                          <a:spcPct val="105000"/>
                        </a:lnSpc>
                        <a:spcBef>
                          <a:spcPts val="15"/>
                        </a:spcBef>
                        <a:spcAft>
                          <a:spcPts val="0"/>
                        </a:spcAft>
                      </a:pPr>
                      <a:r>
                        <a:rPr lang="it-IT" sz="1600" b="1">
                          <a:effectLst/>
                          <a:uFill>
                            <a:solidFill>
                              <a:srgbClr val="000000"/>
                            </a:solidFill>
                          </a:uFill>
                        </a:rPr>
                        <a:t>Pendenti iniziali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spcBef>
                          <a:spcPts val="35"/>
                        </a:spcBef>
                        <a:spcAft>
                          <a:spcPts val="0"/>
                        </a:spcAft>
                      </a:pPr>
                      <a:r>
                        <a:rPr lang="it-IT" sz="1600" b="1" dirty="0">
                          <a:effectLst/>
                          <a:uFill>
                            <a:solidFill>
                              <a:srgbClr val="000000"/>
                            </a:solidFill>
                          </a:uFill>
                        </a:rPr>
                        <a:t>Soprav</a:t>
                      </a:r>
                      <a:r>
                        <a:rPr lang="it-IT" sz="1600" b="1" spc="25" dirty="0">
                          <a:effectLst/>
                          <a:uFill>
                            <a:solidFill>
                              <a:srgbClr val="000000"/>
                            </a:solidFill>
                          </a:uFill>
                        </a:rPr>
                        <a:t>v</a:t>
                      </a:r>
                      <a:r>
                        <a:rPr lang="it-IT" sz="1600" b="1" dirty="0">
                          <a:effectLst/>
                          <a:uFill>
                            <a:solidFill>
                              <a:srgbClr val="000000"/>
                            </a:solidFill>
                          </a:uFill>
                        </a:rPr>
                        <a:t>enuti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19075" algn="just">
                        <a:lnSpc>
                          <a:spcPct val="107000"/>
                        </a:lnSpc>
                        <a:spcBef>
                          <a:spcPts val="35"/>
                        </a:spcBef>
                        <a:spcAft>
                          <a:spcPts val="0"/>
                        </a:spcAft>
                      </a:pPr>
                      <a:r>
                        <a:rPr lang="it-IT" sz="1600" b="1">
                          <a:effectLst/>
                          <a:uFill>
                            <a:solidFill>
                              <a:srgbClr val="000000"/>
                            </a:solidFill>
                          </a:uFill>
                        </a:rPr>
                        <a:t>Esauriti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R="130175" algn="just">
                        <a:lnSpc>
                          <a:spcPct val="105000"/>
                        </a:lnSpc>
                        <a:spcBef>
                          <a:spcPts val="35"/>
                        </a:spcBef>
                        <a:spcAft>
                          <a:spcPts val="0"/>
                        </a:spcAft>
                      </a:pPr>
                      <a:r>
                        <a:rPr lang="it-IT" sz="1600" b="1">
                          <a:effectLst/>
                          <a:uFill>
                            <a:solidFill>
                              <a:srgbClr val="000000"/>
                            </a:solidFill>
                          </a:uFill>
                        </a:rPr>
                        <a:t>Pendenti finali</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6215" algn="just">
                        <a:lnSpc>
                          <a:spcPct val="107000"/>
                        </a:lnSpc>
                        <a:spcBef>
                          <a:spcPts val="35"/>
                        </a:spcBef>
                        <a:spcAft>
                          <a:spcPts val="0"/>
                        </a:spcAft>
                      </a:pPr>
                      <a:r>
                        <a:rPr lang="it-IT" sz="1600" b="1">
                          <a:effectLst/>
                          <a:uFill>
                            <a:solidFill>
                              <a:srgbClr val="000000"/>
                            </a:solidFill>
                          </a:uFill>
                        </a:rPr>
                        <a:t>Indice</a:t>
                      </a:r>
                      <a:r>
                        <a:rPr lang="it-IT" sz="1600" b="1" spc="55">
                          <a:effectLst/>
                          <a:uFill>
                            <a:solidFill>
                              <a:srgbClr val="000000"/>
                            </a:solidFill>
                          </a:uFill>
                        </a:rPr>
                        <a:t> </a:t>
                      </a:r>
                      <a:r>
                        <a:rPr lang="it-IT" sz="1600" b="1">
                          <a:effectLst/>
                          <a:uFill>
                            <a:solidFill>
                              <a:srgbClr val="000000"/>
                            </a:solidFill>
                          </a:uFill>
                        </a:rPr>
                        <a:t>di</a:t>
                      </a:r>
                    </a:p>
                    <a:p>
                      <a:pPr marL="174625" algn="just">
                        <a:lnSpc>
                          <a:spcPct val="107000"/>
                        </a:lnSpc>
                        <a:spcBef>
                          <a:spcPts val="60"/>
                        </a:spcBef>
                        <a:spcAft>
                          <a:spcPts val="0"/>
                        </a:spcAft>
                      </a:pPr>
                      <a:r>
                        <a:rPr lang="it-IT" sz="1600" b="1">
                          <a:effectLst/>
                          <a:uFill>
                            <a:solidFill>
                              <a:srgbClr val="000000"/>
                            </a:solidFill>
                          </a:uFill>
                        </a:rPr>
                        <a:t>Ricambio</a:t>
                      </a:r>
                      <a:endParaRPr lang="it-IT" sz="1600" b="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R="47625" algn="just">
                        <a:lnSpc>
                          <a:spcPct val="107000"/>
                        </a:lnSpc>
                        <a:spcBef>
                          <a:spcPts val="15"/>
                        </a:spcBef>
                        <a:spcAft>
                          <a:spcPts val="0"/>
                        </a:spcAft>
                      </a:pPr>
                      <a:r>
                        <a:rPr lang="it-IT" sz="1600" b="1" dirty="0">
                          <a:effectLst/>
                          <a:uFill>
                            <a:solidFill>
                              <a:srgbClr val="000000"/>
                            </a:solidFill>
                          </a:uFill>
                        </a:rPr>
                        <a:t>Indice</a:t>
                      </a:r>
                      <a:r>
                        <a:rPr lang="it-IT" sz="1600" b="1" spc="80" dirty="0">
                          <a:effectLst/>
                          <a:uFill>
                            <a:solidFill>
                              <a:srgbClr val="000000"/>
                            </a:solidFill>
                          </a:uFill>
                        </a:rPr>
                        <a:t> </a:t>
                      </a:r>
                      <a:r>
                        <a:rPr lang="it-IT" sz="1600" b="1" dirty="0">
                          <a:effectLst/>
                          <a:uFill>
                            <a:solidFill>
                              <a:srgbClr val="000000"/>
                            </a:solidFill>
                          </a:uFill>
                        </a:rPr>
                        <a:t>di smaltimento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862213115"/>
                  </a:ext>
                </a:extLst>
              </a:tr>
              <a:tr h="433809">
                <a:tc>
                  <a:txBody>
                    <a:bodyPr/>
                    <a:lstStyle/>
                    <a:p>
                      <a:pPr algn="just">
                        <a:lnSpc>
                          <a:spcPts val="850"/>
                        </a:lnSpc>
                        <a:spcBef>
                          <a:spcPts val="45"/>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176530" algn="just">
                        <a:lnSpc>
                          <a:spcPct val="107000"/>
                        </a:lnSpc>
                        <a:spcAft>
                          <a:spcPts val="0"/>
                        </a:spcAft>
                      </a:pPr>
                      <a:r>
                        <a:rPr lang="it-IT" sz="1600">
                          <a:effectLst/>
                          <a:uFill>
                            <a:solidFill>
                              <a:srgbClr val="000000"/>
                            </a:solidFill>
                          </a:uFill>
                        </a:rPr>
                        <a:t>2016-2017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45"/>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327025" marR="281940" algn="just">
                        <a:lnSpc>
                          <a:spcPct val="107000"/>
                        </a:lnSpc>
                        <a:spcAft>
                          <a:spcPts val="0"/>
                        </a:spcAft>
                      </a:pPr>
                      <a:r>
                        <a:rPr lang="it-IT" sz="1600">
                          <a:effectLst/>
                          <a:uFill>
                            <a:solidFill>
                              <a:srgbClr val="000000"/>
                            </a:solidFill>
                          </a:uFill>
                        </a:rPr>
                        <a:t>88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45"/>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368300" marR="330200" algn="just">
                        <a:lnSpc>
                          <a:spcPct val="107000"/>
                        </a:lnSpc>
                        <a:spcAft>
                          <a:spcPts val="0"/>
                        </a:spcAft>
                      </a:pPr>
                      <a:r>
                        <a:rPr lang="it-IT" sz="1600">
                          <a:effectLst/>
                          <a:uFill>
                            <a:solidFill>
                              <a:srgbClr val="000000"/>
                            </a:solidFill>
                          </a:uFill>
                        </a:rPr>
                        <a:t>62</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45"/>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330200" marR="305435" algn="just">
                        <a:lnSpc>
                          <a:spcPct val="107000"/>
                        </a:lnSpc>
                        <a:spcAft>
                          <a:spcPts val="0"/>
                        </a:spcAft>
                      </a:pPr>
                      <a:r>
                        <a:rPr lang="it-IT" sz="1600">
                          <a:effectLst/>
                          <a:uFill>
                            <a:solidFill>
                              <a:srgbClr val="000000"/>
                            </a:solidFill>
                          </a:uFill>
                        </a:rPr>
                        <a:t>58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45"/>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334010" marR="306070" algn="just">
                        <a:lnSpc>
                          <a:spcPct val="107000"/>
                        </a:lnSpc>
                        <a:spcAft>
                          <a:spcPts val="0"/>
                        </a:spcAft>
                      </a:pPr>
                      <a:r>
                        <a:rPr lang="it-IT" sz="1600" dirty="0">
                          <a:effectLst/>
                          <a:uFill>
                            <a:solidFill>
                              <a:srgbClr val="000000"/>
                            </a:solidFill>
                          </a:uFill>
                        </a:rPr>
                        <a:t>90</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45"/>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92100" marR="260350" algn="just">
                        <a:lnSpc>
                          <a:spcPct val="107000"/>
                        </a:lnSpc>
                        <a:spcAft>
                          <a:spcPts val="0"/>
                        </a:spcAft>
                      </a:pPr>
                      <a:r>
                        <a:rPr lang="it-IT" sz="1600" dirty="0">
                          <a:effectLst/>
                          <a:uFill>
                            <a:solidFill>
                              <a:srgbClr val="000000"/>
                            </a:solidFill>
                          </a:uFill>
                        </a:rPr>
                        <a:t>0,94</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45"/>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303530" marR="281940" algn="just">
                        <a:lnSpc>
                          <a:spcPct val="107000"/>
                        </a:lnSpc>
                        <a:spcAft>
                          <a:spcPts val="0"/>
                        </a:spcAft>
                      </a:pPr>
                      <a:r>
                        <a:rPr lang="it-IT" sz="1600">
                          <a:effectLst/>
                          <a:uFill>
                            <a:solidFill>
                              <a:srgbClr val="000000"/>
                            </a:solidFill>
                          </a:uFill>
                        </a:rPr>
                        <a:t>0,39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52282202"/>
                  </a:ext>
                </a:extLst>
              </a:tr>
              <a:tr h="433809">
                <a:tc>
                  <a:txBody>
                    <a:bodyPr/>
                    <a:lstStyle/>
                    <a:p>
                      <a:pPr algn="just">
                        <a:lnSpc>
                          <a:spcPts val="850"/>
                        </a:lnSpc>
                        <a:spcBef>
                          <a:spcPts val="20"/>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170180" algn="just">
                        <a:lnSpc>
                          <a:spcPct val="107000"/>
                        </a:lnSpc>
                        <a:spcAft>
                          <a:spcPts val="0"/>
                        </a:spcAft>
                      </a:pPr>
                      <a:r>
                        <a:rPr lang="it-IT" sz="1600">
                          <a:effectLst/>
                          <a:uFill>
                            <a:solidFill>
                              <a:srgbClr val="000000"/>
                            </a:solidFill>
                          </a:uFill>
                        </a:rPr>
                        <a:t>2017-2018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20"/>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318135" marR="289560" algn="just">
                        <a:lnSpc>
                          <a:spcPct val="107000"/>
                        </a:lnSpc>
                        <a:spcAft>
                          <a:spcPts val="0"/>
                        </a:spcAft>
                      </a:pPr>
                      <a:r>
                        <a:rPr lang="it-IT" sz="1600">
                          <a:effectLst/>
                          <a:uFill>
                            <a:solidFill>
                              <a:srgbClr val="000000"/>
                            </a:solidFill>
                          </a:uFill>
                        </a:rPr>
                        <a:t>99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20"/>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361950" marR="336550" algn="just">
                        <a:lnSpc>
                          <a:spcPct val="107000"/>
                        </a:lnSpc>
                        <a:spcAft>
                          <a:spcPts val="0"/>
                        </a:spcAft>
                      </a:pPr>
                      <a:r>
                        <a:rPr lang="it-IT" sz="1600">
                          <a:effectLst/>
                          <a:uFill>
                            <a:solidFill>
                              <a:srgbClr val="000000"/>
                            </a:solidFill>
                          </a:uFill>
                        </a:rPr>
                        <a:t>59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20"/>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328295" marR="309880" algn="just">
                        <a:lnSpc>
                          <a:spcPct val="107000"/>
                        </a:lnSpc>
                        <a:spcAft>
                          <a:spcPts val="0"/>
                        </a:spcAft>
                      </a:pPr>
                      <a:r>
                        <a:rPr lang="it-IT" sz="1600">
                          <a:effectLst/>
                          <a:uFill>
                            <a:solidFill>
                              <a:srgbClr val="000000"/>
                            </a:solidFill>
                          </a:uFill>
                        </a:rPr>
                        <a:t>74</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20"/>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330835" marR="306070" algn="just">
                        <a:lnSpc>
                          <a:spcPct val="107000"/>
                        </a:lnSpc>
                        <a:spcAft>
                          <a:spcPts val="0"/>
                        </a:spcAft>
                      </a:pPr>
                      <a:r>
                        <a:rPr lang="it-IT" sz="1600">
                          <a:effectLst/>
                          <a:uFill>
                            <a:solidFill>
                              <a:srgbClr val="000000"/>
                            </a:solidFill>
                          </a:uFill>
                        </a:rPr>
                        <a:t>87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850"/>
                        </a:lnSpc>
                        <a:spcBef>
                          <a:spcPts val="45"/>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302895" marR="255905" algn="just">
                        <a:lnSpc>
                          <a:spcPct val="107000"/>
                        </a:lnSpc>
                        <a:spcAft>
                          <a:spcPts val="0"/>
                        </a:spcAft>
                      </a:pPr>
                      <a:r>
                        <a:rPr lang="it-IT" sz="1600">
                          <a:effectLst/>
                          <a:uFill>
                            <a:solidFill>
                              <a:srgbClr val="000000"/>
                            </a:solidFill>
                          </a:uFill>
                        </a:rPr>
                        <a:t>1,25</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850"/>
                        </a:lnSpc>
                        <a:spcBef>
                          <a:spcPts val="45"/>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297815" marR="280670" algn="just">
                        <a:lnSpc>
                          <a:spcPct val="107000"/>
                        </a:lnSpc>
                        <a:spcAft>
                          <a:spcPts val="0"/>
                        </a:spcAft>
                      </a:pPr>
                      <a:r>
                        <a:rPr lang="it-IT" sz="1600">
                          <a:effectLst/>
                          <a:uFill>
                            <a:solidFill>
                              <a:srgbClr val="000000"/>
                            </a:solidFill>
                          </a:uFill>
                        </a:rPr>
                        <a:t>0,47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280740261"/>
                  </a:ext>
                </a:extLst>
              </a:tr>
              <a:tr h="445068">
                <a:tc>
                  <a:txBody>
                    <a:bodyPr/>
                    <a:lstStyle/>
                    <a:p>
                      <a:pPr algn="just">
                        <a:lnSpc>
                          <a:spcPts val="850"/>
                        </a:lnSpc>
                        <a:spcBef>
                          <a:spcPts val="45"/>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164465" algn="just">
                        <a:lnSpc>
                          <a:spcPct val="107000"/>
                        </a:lnSpc>
                        <a:spcAft>
                          <a:spcPts val="0"/>
                        </a:spcAft>
                      </a:pPr>
                      <a:r>
                        <a:rPr lang="it-IT" sz="1600">
                          <a:effectLst/>
                          <a:uFill>
                            <a:solidFill>
                              <a:srgbClr val="000000"/>
                            </a:solidFill>
                          </a:uFill>
                        </a:rPr>
                        <a:t>2018-2019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45"/>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314960" marR="288290" algn="just">
                        <a:lnSpc>
                          <a:spcPct val="107000"/>
                        </a:lnSpc>
                        <a:spcAft>
                          <a:spcPts val="0"/>
                        </a:spcAft>
                      </a:pPr>
                      <a:r>
                        <a:rPr lang="it-IT" sz="1600">
                          <a:effectLst/>
                          <a:uFill>
                            <a:solidFill>
                              <a:srgbClr val="000000"/>
                            </a:solidFill>
                          </a:uFill>
                        </a:rPr>
                        <a:t>88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45"/>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354330" marR="339725" algn="just">
                        <a:lnSpc>
                          <a:spcPct val="107000"/>
                        </a:lnSpc>
                        <a:spcAft>
                          <a:spcPts val="0"/>
                        </a:spcAft>
                      </a:pPr>
                      <a:r>
                        <a:rPr lang="it-IT" sz="1600" dirty="0">
                          <a:effectLst/>
                          <a:uFill>
                            <a:solidFill>
                              <a:srgbClr val="000000"/>
                            </a:solidFill>
                          </a:uFill>
                        </a:rPr>
                        <a:t>54</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50"/>
                        </a:lnSpc>
                        <a:spcBef>
                          <a:spcPts val="20"/>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320675" marR="313055" algn="just">
                        <a:lnSpc>
                          <a:spcPct val="107000"/>
                        </a:lnSpc>
                        <a:spcAft>
                          <a:spcPts val="0"/>
                        </a:spcAft>
                      </a:pPr>
                      <a:r>
                        <a:rPr lang="it-IT" sz="1600">
                          <a:effectLst/>
                          <a:uFill>
                            <a:solidFill>
                              <a:srgbClr val="000000"/>
                            </a:solidFill>
                          </a:uFill>
                        </a:rPr>
                        <a:t>65</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45"/>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321945" marR="313690" algn="just">
                        <a:lnSpc>
                          <a:spcPct val="107000"/>
                        </a:lnSpc>
                        <a:spcAft>
                          <a:spcPts val="0"/>
                        </a:spcAft>
                      </a:pPr>
                      <a:r>
                        <a:rPr lang="it-IT" sz="1600">
                          <a:effectLst/>
                          <a:uFill>
                            <a:solidFill>
                              <a:srgbClr val="000000"/>
                            </a:solidFill>
                          </a:uFill>
                        </a:rPr>
                        <a:t>79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45"/>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97815" marR="259080" algn="just">
                        <a:lnSpc>
                          <a:spcPct val="107000"/>
                        </a:lnSpc>
                        <a:spcAft>
                          <a:spcPts val="0"/>
                        </a:spcAft>
                      </a:pPr>
                      <a:r>
                        <a:rPr lang="it-IT" sz="1600" spc="65" dirty="0">
                          <a:effectLst/>
                          <a:uFill>
                            <a:solidFill>
                              <a:srgbClr val="000000"/>
                            </a:solidFill>
                          </a:uFill>
                        </a:rPr>
                        <a:t>1</a:t>
                      </a:r>
                      <a:r>
                        <a:rPr lang="it-IT" sz="1600" spc="-10" dirty="0">
                          <a:effectLst/>
                          <a:uFill>
                            <a:solidFill>
                              <a:srgbClr val="000000"/>
                            </a:solidFill>
                          </a:uFill>
                        </a:rPr>
                        <a:t>,</a:t>
                      </a:r>
                      <a:r>
                        <a:rPr lang="it-IT" sz="1600" dirty="0">
                          <a:effectLst/>
                          <a:uFill>
                            <a:solidFill>
                              <a:srgbClr val="000000"/>
                            </a:solidFill>
                          </a:uFill>
                        </a:rPr>
                        <a:t>20</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45"/>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294640" marR="285750" algn="just">
                        <a:lnSpc>
                          <a:spcPct val="107000"/>
                        </a:lnSpc>
                        <a:spcAft>
                          <a:spcPts val="0"/>
                        </a:spcAft>
                      </a:pPr>
                      <a:r>
                        <a:rPr lang="it-IT" sz="1600" spc="25">
                          <a:effectLst/>
                          <a:uFill>
                            <a:solidFill>
                              <a:srgbClr val="000000"/>
                            </a:solidFill>
                          </a:uFill>
                        </a:rPr>
                        <a:t>0</a:t>
                      </a:r>
                      <a:r>
                        <a:rPr lang="it-IT" sz="1600" spc="35">
                          <a:effectLst/>
                          <a:uFill>
                            <a:solidFill>
                              <a:srgbClr val="000000"/>
                            </a:solidFill>
                          </a:uFill>
                        </a:rPr>
                        <a:t>,</a:t>
                      </a:r>
                      <a:r>
                        <a:rPr lang="it-IT" sz="1600">
                          <a:effectLst/>
                          <a:uFill>
                            <a:solidFill>
                              <a:srgbClr val="000000"/>
                            </a:solidFill>
                          </a:uFill>
                        </a:rPr>
                        <a:t>47</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416135831"/>
                  </a:ext>
                </a:extLst>
              </a:tr>
              <a:tr h="433809">
                <a:tc>
                  <a:txBody>
                    <a:bodyPr/>
                    <a:lstStyle/>
                    <a:p>
                      <a:pPr algn="just">
                        <a:lnSpc>
                          <a:spcPts val="850"/>
                        </a:lnSpc>
                        <a:spcBef>
                          <a:spcPts val="35"/>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161290" algn="just">
                        <a:lnSpc>
                          <a:spcPct val="107000"/>
                        </a:lnSpc>
                        <a:spcAft>
                          <a:spcPts val="0"/>
                        </a:spcAft>
                      </a:pPr>
                      <a:r>
                        <a:rPr lang="it-IT" sz="1600" dirty="0">
                          <a:effectLst/>
                          <a:uFill>
                            <a:solidFill>
                              <a:srgbClr val="000000"/>
                            </a:solidFill>
                          </a:uFill>
                        </a:rPr>
                        <a:t>2019</a:t>
                      </a:r>
                      <a:r>
                        <a:rPr lang="it-IT" sz="1600" spc="-45" dirty="0">
                          <a:effectLst/>
                          <a:uFill>
                            <a:solidFill>
                              <a:srgbClr val="000000"/>
                            </a:solidFill>
                          </a:uFill>
                        </a:rPr>
                        <a:t>-</a:t>
                      </a:r>
                      <a:r>
                        <a:rPr lang="it-IT" sz="1600" spc="-10" dirty="0">
                          <a:effectLst/>
                          <a:uFill>
                            <a:solidFill>
                              <a:srgbClr val="000000"/>
                            </a:solidFill>
                          </a:uFill>
                        </a:rPr>
                        <a:t>2</a:t>
                      </a:r>
                      <a:r>
                        <a:rPr lang="it-IT" sz="1600" dirty="0">
                          <a:effectLst/>
                          <a:uFill>
                            <a:solidFill>
                              <a:srgbClr val="000000"/>
                            </a:solidFill>
                          </a:uFill>
                        </a:rPr>
                        <a:t>020</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20"/>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310515" marR="297180" algn="just">
                        <a:lnSpc>
                          <a:spcPct val="107000"/>
                        </a:lnSpc>
                        <a:spcAft>
                          <a:spcPts val="0"/>
                        </a:spcAft>
                      </a:pPr>
                      <a:r>
                        <a:rPr lang="it-IT" sz="1600" dirty="0">
                          <a:effectLst/>
                          <a:uFill>
                            <a:solidFill>
                              <a:srgbClr val="000000"/>
                            </a:solidFill>
                          </a:uFill>
                        </a:rPr>
                        <a:t>79</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20"/>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351155" marR="345440" algn="just">
                        <a:lnSpc>
                          <a:spcPct val="107000"/>
                        </a:lnSpc>
                        <a:spcAft>
                          <a:spcPts val="0"/>
                        </a:spcAft>
                      </a:pPr>
                      <a:r>
                        <a:rPr lang="it-IT" sz="1600" dirty="0">
                          <a:effectLst/>
                          <a:uFill>
                            <a:solidFill>
                              <a:srgbClr val="000000"/>
                            </a:solidFill>
                          </a:uFill>
                        </a:rPr>
                        <a:t>39</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20"/>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318135" marR="316230" algn="just">
                        <a:lnSpc>
                          <a:spcPct val="107000"/>
                        </a:lnSpc>
                        <a:spcAft>
                          <a:spcPts val="0"/>
                        </a:spcAft>
                      </a:pPr>
                      <a:r>
                        <a:rPr lang="it-IT" sz="1600">
                          <a:effectLst/>
                          <a:uFill>
                            <a:solidFill>
                              <a:srgbClr val="000000"/>
                            </a:solidFill>
                          </a:uFill>
                        </a:rPr>
                        <a:t>50</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900"/>
                        </a:lnSpc>
                        <a:spcBef>
                          <a:spcPts val="20"/>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318770" marR="315595" algn="just">
                        <a:lnSpc>
                          <a:spcPct val="107000"/>
                        </a:lnSpc>
                        <a:spcAft>
                          <a:spcPts val="0"/>
                        </a:spcAft>
                      </a:pPr>
                      <a:r>
                        <a:rPr lang="it-IT" sz="1600">
                          <a:effectLst/>
                          <a:uFill>
                            <a:solidFill>
                              <a:srgbClr val="000000"/>
                            </a:solidFill>
                          </a:uFill>
                        </a:rPr>
                        <a:t>69</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850"/>
                        </a:lnSpc>
                        <a:spcBef>
                          <a:spcPts val="45"/>
                        </a:spcBef>
                      </a:pPr>
                      <a:r>
                        <a:rPr lang="it-IT" sz="1600">
                          <a:effectLst/>
                          <a:uFill>
                            <a:solidFill>
                              <a:srgbClr val="000000"/>
                            </a:solidFill>
                          </a:uFill>
                        </a:rPr>
                        <a:t> </a:t>
                      </a:r>
                    </a:p>
                    <a:p>
                      <a:pPr algn="just">
                        <a:lnSpc>
                          <a:spcPts val="1000"/>
                        </a:lnSpc>
                      </a:pPr>
                      <a:r>
                        <a:rPr lang="it-IT" sz="1600">
                          <a:effectLst/>
                          <a:uFill>
                            <a:solidFill>
                              <a:srgbClr val="000000"/>
                            </a:solidFill>
                          </a:uFill>
                        </a:rPr>
                        <a:t> </a:t>
                      </a:r>
                    </a:p>
                    <a:p>
                      <a:pPr marL="292100" marR="264795" algn="just">
                        <a:lnSpc>
                          <a:spcPct val="107000"/>
                        </a:lnSpc>
                        <a:spcAft>
                          <a:spcPts val="0"/>
                        </a:spcAft>
                      </a:pPr>
                      <a:r>
                        <a:rPr lang="it-IT" sz="1600">
                          <a:effectLst/>
                          <a:uFill>
                            <a:solidFill>
                              <a:srgbClr val="000000"/>
                            </a:solidFill>
                          </a:uFill>
                        </a:rPr>
                        <a:t>1.28</a:t>
                      </a:r>
                      <a:endParaRPr lang="it-IT" sz="160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ts val="850"/>
                        </a:lnSpc>
                        <a:spcBef>
                          <a:spcPts val="45"/>
                        </a:spcBef>
                      </a:pPr>
                      <a:r>
                        <a:rPr lang="it-IT" sz="1600" dirty="0">
                          <a:effectLst/>
                          <a:uFill>
                            <a:solidFill>
                              <a:srgbClr val="000000"/>
                            </a:solidFill>
                          </a:uFill>
                        </a:rPr>
                        <a:t> </a:t>
                      </a:r>
                    </a:p>
                    <a:p>
                      <a:pPr algn="just">
                        <a:lnSpc>
                          <a:spcPts val="1000"/>
                        </a:lnSpc>
                      </a:pPr>
                      <a:r>
                        <a:rPr lang="it-IT" sz="1600" dirty="0">
                          <a:effectLst/>
                          <a:uFill>
                            <a:solidFill>
                              <a:srgbClr val="000000"/>
                            </a:solidFill>
                          </a:uFill>
                        </a:rPr>
                        <a:t> </a:t>
                      </a:r>
                    </a:p>
                    <a:p>
                      <a:pPr marL="291465" marR="290195" algn="just">
                        <a:lnSpc>
                          <a:spcPct val="107000"/>
                        </a:lnSpc>
                        <a:spcAft>
                          <a:spcPts val="0"/>
                        </a:spcAft>
                      </a:pPr>
                      <a:r>
                        <a:rPr lang="it-IT" sz="1600" dirty="0">
                          <a:effectLst/>
                          <a:uFill>
                            <a:solidFill>
                              <a:srgbClr val="000000"/>
                            </a:solidFill>
                          </a:uFill>
                        </a:rPr>
                        <a:t>0,42</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81947238"/>
                  </a:ext>
                </a:extLst>
              </a:tr>
            </a:tbl>
          </a:graphicData>
        </a:graphic>
      </p:graphicFrame>
      <p:sp>
        <p:nvSpPr>
          <p:cNvPr id="8" name="CasellaDiTesto 7">
            <a:extLst>
              <a:ext uri="{FF2B5EF4-FFF2-40B4-BE49-F238E27FC236}">
                <a16:creationId xmlns:a16="http://schemas.microsoft.com/office/drawing/2014/main" id="{8C5D7C4D-763F-44B5-8C86-0BB49FB07FD6}"/>
              </a:ext>
            </a:extLst>
          </p:cNvPr>
          <p:cNvSpPr txBox="1"/>
          <p:nvPr/>
        </p:nvSpPr>
        <p:spPr>
          <a:xfrm>
            <a:off x="11806" y="4092917"/>
            <a:ext cx="8964610" cy="507255"/>
          </a:xfrm>
          <a:prstGeom prst="rect">
            <a:avLst/>
          </a:prstGeom>
          <a:solidFill>
            <a:schemeClr val="tx2">
              <a:lumMod val="20000"/>
              <a:lumOff val="80000"/>
            </a:schemeClr>
          </a:solidFill>
        </p:spPr>
        <p:txBody>
          <a:bodyPr wrap="square">
            <a:spAutoFit/>
          </a:bodyPr>
          <a:lstStyle/>
          <a:p>
            <a:pPr marL="161290" algn="just">
              <a:lnSpc>
                <a:spcPct val="150000"/>
              </a:lnSpc>
              <a:spcAft>
                <a:spcPts val="0"/>
              </a:spcAft>
            </a:pPr>
            <a:r>
              <a:rPr lang="it-IT" sz="2000" b="1" dirty="0">
                <a:solidFill>
                  <a:srgbClr val="1C1C1C"/>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Dibattimento MONOCRATICO</a:t>
            </a:r>
            <a:endParaRPr lang="it-IT" sz="2000" b="1" dirty="0">
              <a:solidFill>
                <a:srgbClr val="000000"/>
              </a:solidFill>
              <a:effectLst/>
              <a:uFill>
                <a:solidFill>
                  <a:srgbClr val="000000"/>
                </a:solidFill>
              </a:uFill>
              <a:latin typeface="Book Antiqua" panose="02040602050305030304" pitchFamily="18" charset="0"/>
              <a:ea typeface="Times New Roman" panose="02020603050405020304" pitchFamily="18" charset="0"/>
            </a:endParaRPr>
          </a:p>
        </p:txBody>
      </p:sp>
      <p:graphicFrame>
        <p:nvGraphicFramePr>
          <p:cNvPr id="6" name="Tabella 5">
            <a:extLst>
              <a:ext uri="{FF2B5EF4-FFF2-40B4-BE49-F238E27FC236}">
                <a16:creationId xmlns:a16="http://schemas.microsoft.com/office/drawing/2014/main" id="{7F8EB8CC-FBD1-41C9-BAC8-240A028C6BCE}"/>
              </a:ext>
            </a:extLst>
          </p:cNvPr>
          <p:cNvGraphicFramePr>
            <a:graphicFrameLocks noGrp="1"/>
          </p:cNvGraphicFramePr>
          <p:nvPr>
            <p:extLst>
              <p:ext uri="{D42A27DB-BD31-4B8C-83A1-F6EECF244321}">
                <p14:modId xmlns:p14="http://schemas.microsoft.com/office/powerpoint/2010/main" val="125595138"/>
              </p:ext>
            </p:extLst>
          </p:nvPr>
        </p:nvGraphicFramePr>
        <p:xfrm>
          <a:off x="11806" y="4612324"/>
          <a:ext cx="8964610" cy="2214086"/>
        </p:xfrm>
        <a:graphic>
          <a:graphicData uri="http://schemas.openxmlformats.org/drawingml/2006/table">
            <a:tbl>
              <a:tblPr>
                <a:tableStyleId>{5C22544A-7EE6-4342-B048-85BDC9FD1C3A}</a:tableStyleId>
              </a:tblPr>
              <a:tblGrid>
                <a:gridCol w="1914510">
                  <a:extLst>
                    <a:ext uri="{9D8B030D-6E8A-4147-A177-3AD203B41FA5}">
                      <a16:colId xmlns:a16="http://schemas.microsoft.com/office/drawing/2014/main" val="844350742"/>
                    </a:ext>
                  </a:extLst>
                </a:gridCol>
                <a:gridCol w="936130">
                  <a:extLst>
                    <a:ext uri="{9D8B030D-6E8A-4147-A177-3AD203B41FA5}">
                      <a16:colId xmlns:a16="http://schemas.microsoft.com/office/drawing/2014/main" val="3881592502"/>
                    </a:ext>
                  </a:extLst>
                </a:gridCol>
                <a:gridCol w="1296180">
                  <a:extLst>
                    <a:ext uri="{9D8B030D-6E8A-4147-A177-3AD203B41FA5}">
                      <a16:colId xmlns:a16="http://schemas.microsoft.com/office/drawing/2014/main" val="2012431593"/>
                    </a:ext>
                  </a:extLst>
                </a:gridCol>
                <a:gridCol w="987712">
                  <a:extLst>
                    <a:ext uri="{9D8B030D-6E8A-4147-A177-3AD203B41FA5}">
                      <a16:colId xmlns:a16="http://schemas.microsoft.com/office/drawing/2014/main" val="2794989833"/>
                    </a:ext>
                  </a:extLst>
                </a:gridCol>
                <a:gridCol w="1404738">
                  <a:extLst>
                    <a:ext uri="{9D8B030D-6E8A-4147-A177-3AD203B41FA5}">
                      <a16:colId xmlns:a16="http://schemas.microsoft.com/office/drawing/2014/main" val="3369617169"/>
                    </a:ext>
                  </a:extLst>
                </a:gridCol>
                <a:gridCol w="1112465">
                  <a:extLst>
                    <a:ext uri="{9D8B030D-6E8A-4147-A177-3AD203B41FA5}">
                      <a16:colId xmlns:a16="http://schemas.microsoft.com/office/drawing/2014/main" val="3229603137"/>
                    </a:ext>
                  </a:extLst>
                </a:gridCol>
                <a:gridCol w="1312875">
                  <a:extLst>
                    <a:ext uri="{9D8B030D-6E8A-4147-A177-3AD203B41FA5}">
                      <a16:colId xmlns:a16="http://schemas.microsoft.com/office/drawing/2014/main" val="436349229"/>
                    </a:ext>
                  </a:extLst>
                </a:gridCol>
              </a:tblGrid>
              <a:tr h="510686">
                <a:tc>
                  <a:txBody>
                    <a:bodyPr/>
                    <a:lstStyle/>
                    <a:p>
                      <a:pPr marL="141605" marR="97155" indent="-4445" algn="just">
                        <a:lnSpc>
                          <a:spcPct val="109000"/>
                        </a:lnSpc>
                        <a:spcBef>
                          <a:spcPts val="50"/>
                        </a:spcBef>
                        <a:spcAft>
                          <a:spcPts val="0"/>
                        </a:spcAft>
                      </a:pPr>
                      <a:r>
                        <a:rPr lang="it-IT" sz="1600" b="1" dirty="0">
                          <a:effectLst/>
                          <a:uFill>
                            <a:solidFill>
                              <a:srgbClr val="000000"/>
                            </a:solidFill>
                          </a:uFill>
                        </a:rPr>
                        <a:t>Periodo </a:t>
                      </a:r>
                    </a:p>
                    <a:p>
                      <a:pPr marL="141605" marR="97155" indent="-4445" algn="just">
                        <a:lnSpc>
                          <a:spcPct val="109000"/>
                        </a:lnSpc>
                        <a:spcBef>
                          <a:spcPts val="50"/>
                        </a:spcBef>
                        <a:spcAft>
                          <a:spcPts val="0"/>
                        </a:spcAft>
                      </a:pPr>
                      <a:r>
                        <a:rPr lang="it-IT" sz="1600" b="1" spc="40" dirty="0">
                          <a:effectLst/>
                          <a:uFill>
                            <a:solidFill>
                              <a:srgbClr val="000000"/>
                            </a:solidFill>
                          </a:uFill>
                        </a:rPr>
                        <a:t>(</a:t>
                      </a:r>
                      <a:r>
                        <a:rPr lang="it-IT" sz="1600" b="1" dirty="0">
                          <a:effectLst/>
                          <a:uFill>
                            <a:solidFill>
                              <a:srgbClr val="000000"/>
                            </a:solidFill>
                          </a:uFill>
                        </a:rPr>
                        <a:t>An</a:t>
                      </a:r>
                      <a:r>
                        <a:rPr lang="it-IT" sz="1600" b="1" spc="60" dirty="0">
                          <a:effectLst/>
                          <a:uFill>
                            <a:solidFill>
                              <a:srgbClr val="000000"/>
                            </a:solidFill>
                          </a:uFill>
                        </a:rPr>
                        <a:t>n</a:t>
                      </a:r>
                      <a:r>
                        <a:rPr lang="it-IT" sz="1600" b="1" dirty="0">
                          <a:effectLst/>
                          <a:uFill>
                            <a:solidFill>
                              <a:srgbClr val="000000"/>
                            </a:solidFill>
                          </a:uFill>
                        </a:rPr>
                        <a:t>o </a:t>
                      </a:r>
                      <a:r>
                        <a:rPr lang="it-IT" sz="1600" b="1" spc="45" dirty="0">
                          <a:effectLst/>
                          <a:uFill>
                            <a:solidFill>
                              <a:srgbClr val="000000"/>
                            </a:solidFill>
                          </a:uFill>
                        </a:rPr>
                        <a:t>g</a:t>
                      </a:r>
                      <a:r>
                        <a:rPr lang="it-IT" sz="1600" b="1" dirty="0">
                          <a:effectLst/>
                          <a:uFill>
                            <a:solidFill>
                              <a:srgbClr val="000000"/>
                            </a:solidFill>
                          </a:uFill>
                        </a:rPr>
                        <a:t>iudiziari</a:t>
                      </a:r>
                      <a:r>
                        <a:rPr lang="it-IT" sz="1600" b="1" spc="10" dirty="0">
                          <a:effectLst/>
                          <a:uFill>
                            <a:solidFill>
                              <a:srgbClr val="000000"/>
                            </a:solidFill>
                          </a:uFill>
                        </a:rPr>
                        <a:t>o</a:t>
                      </a:r>
                      <a:r>
                        <a:rPr lang="it-IT" sz="1600" b="1" dirty="0">
                          <a:effectLst/>
                          <a:uFill>
                            <a:solidFill>
                              <a:srgbClr val="000000"/>
                            </a:solidFill>
                          </a:uFill>
                        </a:rPr>
                        <a:t>)</a:t>
                      </a:r>
                    </a:p>
                  </a:txBody>
                  <a:tcPr marL="0" marR="0" marT="0" marB="0"/>
                </a:tc>
                <a:tc>
                  <a:txBody>
                    <a:bodyPr/>
                    <a:lstStyle/>
                    <a:p>
                      <a:pPr marR="120015" algn="just">
                        <a:lnSpc>
                          <a:spcPct val="110000"/>
                        </a:lnSpc>
                        <a:spcBef>
                          <a:spcPts val="70"/>
                        </a:spcBef>
                        <a:spcAft>
                          <a:spcPts val="0"/>
                        </a:spcAft>
                      </a:pPr>
                      <a:r>
                        <a:rPr lang="it-IT" sz="1600" b="1" dirty="0">
                          <a:effectLst/>
                          <a:uFill>
                            <a:solidFill>
                              <a:srgbClr val="000000"/>
                            </a:solidFill>
                          </a:uFill>
                        </a:rPr>
                        <a:t>Pendenti iniziali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91440" algn="just">
                        <a:lnSpc>
                          <a:spcPct val="107000"/>
                        </a:lnSpc>
                        <a:spcBef>
                          <a:spcPts val="95"/>
                        </a:spcBef>
                        <a:spcAft>
                          <a:spcPts val="0"/>
                        </a:spcAft>
                      </a:pPr>
                      <a:r>
                        <a:rPr lang="it-IT" sz="1600" b="1" dirty="0">
                          <a:effectLst/>
                          <a:uFill>
                            <a:solidFill>
                              <a:srgbClr val="000000"/>
                            </a:solidFill>
                          </a:uFill>
                        </a:rPr>
                        <a:t>Sopr</a:t>
                      </a:r>
                      <a:r>
                        <a:rPr lang="it-IT" sz="1600" b="1" spc="5" dirty="0">
                          <a:effectLst/>
                          <a:uFill>
                            <a:solidFill>
                              <a:srgbClr val="000000"/>
                            </a:solidFill>
                          </a:uFill>
                        </a:rPr>
                        <a:t>a</a:t>
                      </a:r>
                      <a:r>
                        <a:rPr lang="it-IT" sz="1600" b="1" dirty="0">
                          <a:effectLst/>
                          <a:uFill>
                            <a:solidFill>
                              <a:srgbClr val="000000"/>
                            </a:solidFill>
                          </a:uFill>
                        </a:rPr>
                        <a:t>v</a:t>
                      </a:r>
                      <a:r>
                        <a:rPr lang="it-IT" sz="1600" b="1" spc="5" dirty="0">
                          <a:effectLst/>
                          <a:uFill>
                            <a:solidFill>
                              <a:srgbClr val="000000"/>
                            </a:solidFill>
                          </a:uFill>
                        </a:rPr>
                        <a:t>v</a:t>
                      </a:r>
                      <a:r>
                        <a:rPr lang="it-IT" sz="1600" b="1" dirty="0">
                          <a:effectLst/>
                          <a:uFill>
                            <a:solidFill>
                              <a:srgbClr val="000000"/>
                            </a:solidFill>
                          </a:uFill>
                        </a:rPr>
                        <a:t>enuti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05105" algn="just">
                        <a:lnSpc>
                          <a:spcPct val="107000"/>
                        </a:lnSpc>
                        <a:spcBef>
                          <a:spcPts val="70"/>
                        </a:spcBef>
                        <a:spcAft>
                          <a:spcPts val="0"/>
                        </a:spcAft>
                      </a:pPr>
                      <a:r>
                        <a:rPr lang="it-IT" sz="1600" b="1" dirty="0">
                          <a:effectLst/>
                          <a:uFill>
                            <a:solidFill>
                              <a:srgbClr val="000000"/>
                            </a:solidFill>
                          </a:uFill>
                        </a:rPr>
                        <a:t>Esauriti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R="130175" algn="just">
                        <a:lnSpc>
                          <a:spcPct val="108000"/>
                        </a:lnSpc>
                        <a:spcBef>
                          <a:spcPts val="70"/>
                        </a:spcBef>
                        <a:spcAft>
                          <a:spcPts val="0"/>
                        </a:spcAft>
                      </a:pPr>
                      <a:r>
                        <a:rPr lang="it-IT" sz="1600" b="1" dirty="0">
                          <a:effectLst/>
                          <a:uFill>
                            <a:solidFill>
                              <a:srgbClr val="000000"/>
                            </a:solidFill>
                          </a:uFill>
                        </a:rPr>
                        <a:t>Pendenti finali</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9390" algn="just">
                        <a:lnSpc>
                          <a:spcPct val="107000"/>
                        </a:lnSpc>
                        <a:spcBef>
                          <a:spcPts val="70"/>
                        </a:spcBef>
                        <a:spcAft>
                          <a:spcPts val="0"/>
                        </a:spcAft>
                      </a:pPr>
                      <a:r>
                        <a:rPr lang="it-IT" sz="1600" b="1" dirty="0">
                          <a:effectLst/>
                          <a:uFill>
                            <a:solidFill>
                              <a:srgbClr val="000000"/>
                            </a:solidFill>
                          </a:uFill>
                        </a:rPr>
                        <a:t>Indice</a:t>
                      </a:r>
                      <a:r>
                        <a:rPr lang="it-IT" sz="1600" b="1" spc="190" dirty="0">
                          <a:effectLst/>
                          <a:uFill>
                            <a:solidFill>
                              <a:srgbClr val="000000"/>
                            </a:solidFill>
                          </a:uFill>
                        </a:rPr>
                        <a:t> </a:t>
                      </a:r>
                      <a:r>
                        <a:rPr lang="it-IT" sz="1600" b="1" dirty="0">
                          <a:effectLst/>
                          <a:uFill>
                            <a:solidFill>
                              <a:srgbClr val="000000"/>
                            </a:solidFill>
                          </a:uFill>
                        </a:rPr>
                        <a:t>di</a:t>
                      </a:r>
                    </a:p>
                    <a:p>
                      <a:pPr marL="168910" algn="just">
                        <a:lnSpc>
                          <a:spcPct val="107000"/>
                        </a:lnSpc>
                        <a:spcBef>
                          <a:spcPts val="95"/>
                        </a:spcBef>
                        <a:spcAft>
                          <a:spcPts val="0"/>
                        </a:spcAft>
                      </a:pPr>
                      <a:r>
                        <a:rPr lang="it-IT" sz="1600" b="1" dirty="0">
                          <a:effectLst/>
                          <a:uFill>
                            <a:solidFill>
                              <a:srgbClr val="000000"/>
                            </a:solidFill>
                          </a:uFill>
                        </a:rPr>
                        <a:t>Ricambio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0490" marR="53340" indent="91440" algn="just">
                        <a:lnSpc>
                          <a:spcPct val="108000"/>
                        </a:lnSpc>
                        <a:spcBef>
                          <a:spcPts val="70"/>
                        </a:spcBef>
                        <a:spcAft>
                          <a:spcPts val="0"/>
                        </a:spcAft>
                      </a:pPr>
                      <a:r>
                        <a:rPr lang="it-IT" sz="1600" b="1" dirty="0">
                          <a:effectLst/>
                          <a:uFill>
                            <a:solidFill>
                              <a:srgbClr val="000000"/>
                            </a:solidFill>
                          </a:uFill>
                        </a:rPr>
                        <a:t>Indice</a:t>
                      </a:r>
                      <a:r>
                        <a:rPr lang="it-IT" sz="1600" b="1" spc="240" dirty="0">
                          <a:effectLst/>
                          <a:uFill>
                            <a:solidFill>
                              <a:srgbClr val="000000"/>
                            </a:solidFill>
                          </a:uFill>
                        </a:rPr>
                        <a:t> </a:t>
                      </a:r>
                      <a:r>
                        <a:rPr lang="it-IT" sz="1600" b="1" dirty="0">
                          <a:effectLst/>
                          <a:uFill>
                            <a:solidFill>
                              <a:srgbClr val="000000"/>
                            </a:solidFill>
                          </a:uFill>
                        </a:rPr>
                        <a:t>di smaltimento</a:t>
                      </a:r>
                      <a:endParaRPr lang="it-IT" sz="16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80633568"/>
                  </a:ext>
                </a:extLst>
              </a:tr>
              <a:tr h="87338">
                <a:tc>
                  <a:txBody>
                    <a:bodyPr/>
                    <a:lstStyle/>
                    <a:p>
                      <a:pPr algn="just">
                        <a:lnSpc>
                          <a:spcPts val="900"/>
                        </a:lnSpc>
                        <a:spcBef>
                          <a:spcPts val="40"/>
                        </a:spcBef>
                      </a:pPr>
                      <a:r>
                        <a:rPr lang="it-IT" sz="1600" dirty="0">
                          <a:effectLst/>
                          <a:uFill>
                            <a:solidFill>
                              <a:srgbClr val="000000"/>
                            </a:solidFill>
                          </a:uFill>
                        </a:rPr>
                        <a:t> </a:t>
                      </a:r>
                    </a:p>
                    <a:p>
                      <a:pPr marL="178435" algn="ctr">
                        <a:lnSpc>
                          <a:spcPct val="107000"/>
                        </a:lnSpc>
                        <a:spcAft>
                          <a:spcPts val="0"/>
                        </a:spcAft>
                      </a:pPr>
                      <a:r>
                        <a:rPr lang="it-IT" sz="1600" dirty="0">
                          <a:effectLst/>
                          <a:uFill>
                            <a:solidFill>
                              <a:srgbClr val="000000"/>
                            </a:solidFill>
                          </a:uFill>
                        </a:rPr>
                        <a:t>2016-2017</a:t>
                      </a:r>
                    </a:p>
                    <a:p>
                      <a:pPr marL="178435" algn="ctr">
                        <a:lnSpc>
                          <a:spcPct val="107000"/>
                        </a:lnSpc>
                        <a:spcAft>
                          <a:spcPts val="0"/>
                        </a:spcAft>
                      </a:pPr>
                      <a:endParaRPr lang="it-IT" sz="2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50"/>
                        </a:lnSpc>
                        <a:spcBef>
                          <a:spcPts val="5"/>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1.831</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50"/>
                        </a:lnSpc>
                        <a:spcBef>
                          <a:spcPts val="30"/>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958</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50"/>
                        </a:lnSpc>
                        <a:spcBef>
                          <a:spcPts val="30"/>
                        </a:spcBef>
                      </a:pPr>
                      <a:endParaRPr lang="it-IT" sz="1600" dirty="0">
                        <a:effectLst/>
                        <a:uFill>
                          <a:solidFill>
                            <a:srgbClr val="000000"/>
                          </a:solidFill>
                        </a:uFill>
                      </a:endParaRPr>
                    </a:p>
                    <a:p>
                      <a:pPr algn="ctr">
                        <a:lnSpc>
                          <a:spcPts val="1000"/>
                        </a:lnSpc>
                      </a:pPr>
                      <a:r>
                        <a:rPr lang="it-IT" sz="1600" dirty="0">
                          <a:effectLst/>
                          <a:uFill>
                            <a:solidFill>
                              <a:srgbClr val="000000"/>
                            </a:solidFill>
                          </a:uFill>
                        </a:rPr>
                        <a:t> 1.350</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00"/>
                        </a:lnSpc>
                        <a:spcBef>
                          <a:spcPts val="30"/>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1.425</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00"/>
                        </a:lnSpc>
                        <a:spcBef>
                          <a:spcPts val="30"/>
                        </a:spcBef>
                      </a:pPr>
                      <a:r>
                        <a:rPr lang="it-IT" sz="1600" dirty="0">
                          <a:effectLst/>
                          <a:uFill>
                            <a:solidFill>
                              <a:srgbClr val="000000"/>
                            </a:solidFill>
                          </a:uFill>
                        </a:rPr>
                        <a:t>  </a:t>
                      </a:r>
                      <a:endParaRPr lang="it-IT" sz="1600" spc="0" dirty="0">
                        <a:effectLst/>
                        <a:uFill>
                          <a:solidFill>
                            <a:srgbClr val="000000"/>
                          </a:solidFill>
                        </a:uFill>
                      </a:endParaRPr>
                    </a:p>
                    <a:p>
                      <a:pPr algn="ctr">
                        <a:lnSpc>
                          <a:spcPts val="900"/>
                        </a:lnSpc>
                        <a:spcBef>
                          <a:spcPts val="30"/>
                        </a:spcBef>
                      </a:pPr>
                      <a:r>
                        <a:rPr lang="it-IT" sz="1600" spc="35" dirty="0">
                          <a:effectLst/>
                          <a:uFill>
                            <a:solidFill>
                              <a:srgbClr val="000000"/>
                            </a:solidFill>
                          </a:uFill>
                        </a:rPr>
                        <a:t>1</a:t>
                      </a:r>
                      <a:r>
                        <a:rPr lang="it-IT" sz="1600" spc="30" dirty="0">
                          <a:effectLst/>
                          <a:uFill>
                            <a:solidFill>
                              <a:srgbClr val="000000"/>
                            </a:solidFill>
                          </a:uFill>
                        </a:rPr>
                        <a:t>,</a:t>
                      </a:r>
                      <a:r>
                        <a:rPr lang="it-IT" sz="1600" dirty="0">
                          <a:effectLst/>
                          <a:uFill>
                            <a:solidFill>
                              <a:srgbClr val="000000"/>
                            </a:solidFill>
                          </a:uFill>
                        </a:rPr>
                        <a:t>41</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00"/>
                        </a:lnSpc>
                        <a:spcBef>
                          <a:spcPts val="30"/>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0,48</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449823569"/>
                  </a:ext>
                </a:extLst>
              </a:tr>
              <a:tr h="386169">
                <a:tc>
                  <a:txBody>
                    <a:bodyPr/>
                    <a:lstStyle/>
                    <a:p>
                      <a:pPr algn="ctr">
                        <a:lnSpc>
                          <a:spcPts val="900"/>
                        </a:lnSpc>
                        <a:spcBef>
                          <a:spcPts val="20"/>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2017-2018</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50"/>
                        </a:lnSpc>
                        <a:spcBef>
                          <a:spcPts val="30"/>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1.386</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50"/>
                        </a:lnSpc>
                        <a:spcBef>
                          <a:spcPts val="5"/>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1.056</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50"/>
                        </a:lnSpc>
                        <a:spcBef>
                          <a:spcPts val="5"/>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1.132</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00"/>
                        </a:lnSpc>
                        <a:spcBef>
                          <a:spcPts val="30"/>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1.296</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50"/>
                        </a:lnSpc>
                        <a:spcBef>
                          <a:spcPts val="5"/>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a:t>
                      </a:r>
                      <a:r>
                        <a:rPr lang="it-IT" sz="1600" spc="10" dirty="0">
                          <a:effectLst/>
                          <a:uFill>
                            <a:solidFill>
                              <a:srgbClr val="000000"/>
                            </a:solidFill>
                          </a:uFill>
                        </a:rPr>
                        <a:t>1</a:t>
                      </a:r>
                      <a:r>
                        <a:rPr lang="it-IT" sz="1600" spc="35" dirty="0">
                          <a:effectLst/>
                          <a:uFill>
                            <a:solidFill>
                              <a:srgbClr val="000000"/>
                            </a:solidFill>
                          </a:uFill>
                        </a:rPr>
                        <a:t>,</a:t>
                      </a:r>
                      <a:r>
                        <a:rPr lang="it-IT" sz="1600" dirty="0">
                          <a:effectLst/>
                          <a:uFill>
                            <a:solidFill>
                              <a:srgbClr val="000000"/>
                            </a:solidFill>
                          </a:uFill>
                        </a:rPr>
                        <a:t>07</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00"/>
                        </a:lnSpc>
                        <a:spcBef>
                          <a:spcPts val="30"/>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0,46</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445156676"/>
                  </a:ext>
                </a:extLst>
              </a:tr>
              <a:tr h="421269">
                <a:tc>
                  <a:txBody>
                    <a:bodyPr/>
                    <a:lstStyle/>
                    <a:p>
                      <a:pPr algn="ctr">
                        <a:lnSpc>
                          <a:spcPts val="900"/>
                        </a:lnSpc>
                        <a:spcBef>
                          <a:spcPts val="25"/>
                        </a:spcBef>
                      </a:pPr>
                      <a:r>
                        <a:rPr lang="it-IT" sz="1600" dirty="0">
                          <a:effectLst/>
                          <a:uFill>
                            <a:solidFill>
                              <a:srgbClr val="000000"/>
                            </a:solidFill>
                          </a:uFill>
                        </a:rPr>
                        <a:t> </a:t>
                      </a:r>
                    </a:p>
                    <a:p>
                      <a:pPr algn="ctr">
                        <a:lnSpc>
                          <a:spcPts val="900"/>
                        </a:lnSpc>
                        <a:spcBef>
                          <a:spcPts val="25"/>
                        </a:spcBef>
                      </a:pPr>
                      <a:r>
                        <a:rPr lang="it-IT" sz="1600" dirty="0">
                          <a:effectLst/>
                          <a:uFill>
                            <a:solidFill>
                              <a:srgbClr val="000000"/>
                            </a:solidFill>
                          </a:uFill>
                        </a:rPr>
                        <a:t>2018-2019</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50"/>
                        </a:lnSpc>
                        <a:spcBef>
                          <a:spcPts val="20"/>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a:t>
                      </a:r>
                      <a:r>
                        <a:rPr lang="it-IT" sz="1600" spc="20" dirty="0">
                          <a:effectLst/>
                          <a:uFill>
                            <a:solidFill>
                              <a:srgbClr val="000000"/>
                            </a:solidFill>
                          </a:uFill>
                        </a:rPr>
                        <a:t>1.</a:t>
                      </a:r>
                      <a:r>
                        <a:rPr lang="it-IT" sz="1600" spc="-20" dirty="0">
                          <a:effectLst/>
                          <a:uFill>
                            <a:solidFill>
                              <a:srgbClr val="000000"/>
                            </a:solidFill>
                          </a:uFill>
                        </a:rPr>
                        <a:t>2</a:t>
                      </a:r>
                      <a:r>
                        <a:rPr lang="it-IT" sz="1600" dirty="0">
                          <a:effectLst/>
                          <a:uFill>
                            <a:solidFill>
                              <a:srgbClr val="000000"/>
                            </a:solidFill>
                          </a:uFill>
                        </a:rPr>
                        <a:t>96</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50"/>
                        </a:lnSpc>
                        <a:spcBef>
                          <a:spcPts val="35"/>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1.113</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50"/>
                        </a:lnSpc>
                        <a:spcBef>
                          <a:spcPts val="20"/>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1.159</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00"/>
                        </a:lnSpc>
                        <a:spcBef>
                          <a:spcPts val="50"/>
                        </a:spcBef>
                      </a:pPr>
                      <a:r>
                        <a:rPr lang="it-IT" sz="1600" dirty="0">
                          <a:effectLst/>
                          <a:uFill>
                            <a:solidFill>
                              <a:srgbClr val="000000"/>
                            </a:solidFill>
                          </a:uFill>
                        </a:rPr>
                        <a:t>  </a:t>
                      </a:r>
                    </a:p>
                    <a:p>
                      <a:pPr algn="ctr">
                        <a:lnSpc>
                          <a:spcPts val="900"/>
                        </a:lnSpc>
                        <a:spcBef>
                          <a:spcPts val="50"/>
                        </a:spcBef>
                      </a:pPr>
                      <a:r>
                        <a:rPr lang="it-IT" sz="1600" dirty="0">
                          <a:effectLst/>
                          <a:uFill>
                            <a:solidFill>
                              <a:srgbClr val="000000"/>
                            </a:solidFill>
                          </a:uFill>
                        </a:rPr>
                        <a:t>1.247</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00"/>
                        </a:lnSpc>
                        <a:spcBef>
                          <a:spcPts val="50"/>
                        </a:spcBef>
                      </a:pPr>
                      <a:r>
                        <a:rPr lang="it-IT" sz="1600" dirty="0">
                          <a:effectLst/>
                          <a:uFill>
                            <a:solidFill>
                              <a:srgbClr val="000000"/>
                            </a:solidFill>
                          </a:uFill>
                        </a:rPr>
                        <a:t>  </a:t>
                      </a:r>
                      <a:endParaRPr lang="it-IT" sz="1600" spc="0" dirty="0">
                        <a:effectLst/>
                        <a:uFill>
                          <a:solidFill>
                            <a:srgbClr val="000000"/>
                          </a:solidFill>
                        </a:uFill>
                      </a:endParaRPr>
                    </a:p>
                    <a:p>
                      <a:pPr algn="ctr">
                        <a:lnSpc>
                          <a:spcPts val="900"/>
                        </a:lnSpc>
                        <a:spcBef>
                          <a:spcPts val="50"/>
                        </a:spcBef>
                      </a:pPr>
                      <a:r>
                        <a:rPr lang="it-IT" sz="1600" spc="35" dirty="0">
                          <a:effectLst/>
                          <a:uFill>
                            <a:solidFill>
                              <a:srgbClr val="000000"/>
                            </a:solidFill>
                          </a:uFill>
                        </a:rPr>
                        <a:t>1</a:t>
                      </a:r>
                      <a:r>
                        <a:rPr lang="it-IT" sz="1600" spc="-30" dirty="0">
                          <a:effectLst/>
                          <a:uFill>
                            <a:solidFill>
                              <a:srgbClr val="000000"/>
                            </a:solidFill>
                          </a:uFill>
                        </a:rPr>
                        <a:t>,</a:t>
                      </a:r>
                      <a:r>
                        <a:rPr lang="it-IT" sz="1600" dirty="0">
                          <a:effectLst/>
                          <a:uFill>
                            <a:solidFill>
                              <a:srgbClr val="000000"/>
                            </a:solidFill>
                          </a:uFill>
                        </a:rPr>
                        <a:t>04</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50"/>
                        </a:lnSpc>
                        <a:spcBef>
                          <a:spcPts val="10"/>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a:t>
                      </a:r>
                      <a:r>
                        <a:rPr lang="it-IT" sz="1600" spc="-5" dirty="0">
                          <a:effectLst/>
                          <a:uFill>
                            <a:solidFill>
                              <a:srgbClr val="000000"/>
                            </a:solidFill>
                          </a:uFill>
                        </a:rPr>
                        <a:t>0</a:t>
                      </a:r>
                      <a:r>
                        <a:rPr lang="it-IT" sz="1600" spc="-10" dirty="0">
                          <a:effectLst/>
                          <a:uFill>
                            <a:solidFill>
                              <a:srgbClr val="000000"/>
                            </a:solidFill>
                          </a:uFill>
                        </a:rPr>
                        <a:t>,</a:t>
                      </a:r>
                      <a:r>
                        <a:rPr lang="it-IT" sz="1600" dirty="0">
                          <a:effectLst/>
                          <a:uFill>
                            <a:solidFill>
                              <a:srgbClr val="000000"/>
                            </a:solidFill>
                          </a:uFill>
                        </a:rPr>
                        <a:t>48</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501180314"/>
                  </a:ext>
                </a:extLst>
              </a:tr>
              <a:tr h="469451">
                <a:tc>
                  <a:txBody>
                    <a:bodyPr/>
                    <a:lstStyle/>
                    <a:p>
                      <a:pPr algn="ctr">
                        <a:lnSpc>
                          <a:spcPts val="950"/>
                        </a:lnSpc>
                        <a:spcBef>
                          <a:spcPts val="5"/>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2019-2020</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50"/>
                        </a:lnSpc>
                        <a:spcBef>
                          <a:spcPts val="30"/>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1.248</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50"/>
                        </a:lnSpc>
                        <a:spcBef>
                          <a:spcPts val="30"/>
                        </a:spcBef>
                      </a:pPr>
                      <a:r>
                        <a:rPr lang="it-IT" sz="1600" dirty="0">
                          <a:effectLst/>
                          <a:uFill>
                            <a:solidFill>
                              <a:srgbClr val="000000"/>
                            </a:solidFill>
                          </a:uFill>
                        </a:rPr>
                        <a:t>  </a:t>
                      </a:r>
                    </a:p>
                    <a:p>
                      <a:pPr algn="ctr">
                        <a:lnSpc>
                          <a:spcPts val="950"/>
                        </a:lnSpc>
                        <a:spcBef>
                          <a:spcPts val="30"/>
                        </a:spcBef>
                      </a:pPr>
                      <a:r>
                        <a:rPr lang="it-IT" sz="1600" dirty="0">
                          <a:effectLst/>
                          <a:uFill>
                            <a:solidFill>
                              <a:srgbClr val="000000"/>
                            </a:solidFill>
                          </a:uFill>
                        </a:rPr>
                        <a:t>1.103</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50"/>
                        </a:lnSpc>
                        <a:spcBef>
                          <a:spcPts val="30"/>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1.119</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50"/>
                        </a:lnSpc>
                        <a:spcBef>
                          <a:spcPts val="5"/>
                        </a:spcBef>
                      </a:pPr>
                      <a:r>
                        <a:rPr lang="it-IT" sz="1600" dirty="0">
                          <a:effectLst/>
                          <a:uFill>
                            <a:solidFill>
                              <a:srgbClr val="000000"/>
                            </a:solidFill>
                          </a:uFill>
                        </a:rPr>
                        <a:t>  </a:t>
                      </a:r>
                    </a:p>
                    <a:p>
                      <a:pPr algn="ctr">
                        <a:lnSpc>
                          <a:spcPts val="950"/>
                        </a:lnSpc>
                        <a:spcBef>
                          <a:spcPts val="5"/>
                        </a:spcBef>
                      </a:pPr>
                      <a:r>
                        <a:rPr lang="it-IT" sz="1600" dirty="0">
                          <a:effectLst/>
                          <a:uFill>
                            <a:solidFill>
                              <a:srgbClr val="000000"/>
                            </a:solidFill>
                          </a:uFill>
                        </a:rPr>
                        <a:t>1.230</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50"/>
                        </a:lnSpc>
                        <a:spcBef>
                          <a:spcPts val="30"/>
                        </a:spcBef>
                      </a:pPr>
                      <a:r>
                        <a:rPr lang="it-IT" sz="1600" dirty="0">
                          <a:effectLst/>
                          <a:uFill>
                            <a:solidFill>
                              <a:srgbClr val="000000"/>
                            </a:solidFill>
                          </a:uFill>
                        </a:rPr>
                        <a:t> </a:t>
                      </a:r>
                    </a:p>
                    <a:p>
                      <a:pPr algn="ctr">
                        <a:lnSpc>
                          <a:spcPts val="1000"/>
                        </a:lnSpc>
                      </a:pPr>
                      <a:r>
                        <a:rPr lang="it-IT" sz="1600" dirty="0">
                          <a:effectLst/>
                          <a:uFill>
                            <a:solidFill>
                              <a:srgbClr val="000000"/>
                            </a:solidFill>
                          </a:uFill>
                        </a:rPr>
                        <a:t> </a:t>
                      </a:r>
                      <a:r>
                        <a:rPr lang="it-IT" sz="1600" spc="-75" dirty="0">
                          <a:effectLst/>
                          <a:uFill>
                            <a:solidFill>
                              <a:srgbClr val="000000"/>
                            </a:solidFill>
                          </a:uFill>
                        </a:rPr>
                        <a:t>1</a:t>
                      </a:r>
                      <a:r>
                        <a:rPr lang="it-IT" sz="1600" spc="35" dirty="0">
                          <a:effectLst/>
                          <a:uFill>
                            <a:solidFill>
                              <a:srgbClr val="000000"/>
                            </a:solidFill>
                          </a:uFill>
                        </a:rPr>
                        <a:t>,</a:t>
                      </a:r>
                      <a:r>
                        <a:rPr lang="it-IT" sz="1600" dirty="0">
                          <a:effectLst/>
                          <a:uFill>
                            <a:solidFill>
                              <a:srgbClr val="000000"/>
                            </a:solidFill>
                          </a:uFill>
                        </a:rPr>
                        <a:t>01</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ts val="950"/>
                        </a:lnSpc>
                        <a:spcBef>
                          <a:spcPts val="5"/>
                        </a:spcBef>
                      </a:pPr>
                      <a:r>
                        <a:rPr lang="it-IT" sz="1600" dirty="0">
                          <a:effectLst/>
                          <a:uFill>
                            <a:solidFill>
                              <a:srgbClr val="000000"/>
                            </a:solidFill>
                          </a:uFill>
                        </a:rPr>
                        <a:t>  </a:t>
                      </a:r>
                    </a:p>
                    <a:p>
                      <a:pPr algn="ctr">
                        <a:lnSpc>
                          <a:spcPts val="950"/>
                        </a:lnSpc>
                        <a:spcBef>
                          <a:spcPts val="5"/>
                        </a:spcBef>
                      </a:pPr>
                      <a:r>
                        <a:rPr lang="it-IT" sz="1600" spc="25" dirty="0">
                          <a:effectLst/>
                          <a:uFill>
                            <a:solidFill>
                              <a:srgbClr val="000000"/>
                            </a:solidFill>
                          </a:uFill>
                        </a:rPr>
                        <a:t>0</a:t>
                      </a:r>
                      <a:r>
                        <a:rPr lang="it-IT" sz="1600" spc="30" dirty="0">
                          <a:effectLst/>
                          <a:uFill>
                            <a:solidFill>
                              <a:srgbClr val="000000"/>
                            </a:solidFill>
                          </a:uFill>
                        </a:rPr>
                        <a:t>,</a:t>
                      </a:r>
                      <a:r>
                        <a:rPr lang="it-IT" sz="1600" dirty="0">
                          <a:effectLst/>
                          <a:uFill>
                            <a:solidFill>
                              <a:srgbClr val="000000"/>
                            </a:solidFill>
                          </a:uFill>
                        </a:rPr>
                        <a:t>48</a:t>
                      </a:r>
                      <a:endParaRPr lang="it-IT" sz="16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748496479"/>
                  </a:ext>
                </a:extLst>
              </a:tr>
            </a:tbl>
          </a:graphicData>
        </a:graphic>
      </p:graphicFrame>
    </p:spTree>
    <p:extLst>
      <p:ext uri="{BB962C8B-B14F-4D97-AF65-F5344CB8AC3E}">
        <p14:creationId xmlns:p14="http://schemas.microsoft.com/office/powerpoint/2010/main" val="3531449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numero diapositiva 1">
            <a:extLst>
              <a:ext uri="{FF2B5EF4-FFF2-40B4-BE49-F238E27FC236}">
                <a16:creationId xmlns:a16="http://schemas.microsoft.com/office/drawing/2014/main" id="{919144D1-F959-4DFB-A9F4-A42876839694}"/>
              </a:ext>
            </a:extLst>
          </p:cNvPr>
          <p:cNvSpPr>
            <a:spLocks noGrp="1"/>
          </p:cNvSpPr>
          <p:nvPr>
            <p:ph type="sldNum" sz="quarter" idx="12"/>
          </p:nvPr>
        </p:nvSpPr>
        <p:spPr/>
        <p:txBody>
          <a:bodyPr/>
          <a:lstStyle/>
          <a:p>
            <a:fld id="{804F3E0D-B61C-454A-A4AB-8B0624EEBD47}" type="slidenum">
              <a:rPr lang="it-IT" smtClean="0"/>
              <a:t>18</a:t>
            </a:fld>
            <a:endParaRPr lang="it-IT"/>
          </a:p>
        </p:txBody>
      </p:sp>
      <p:sp>
        <p:nvSpPr>
          <p:cNvPr id="3" name="CasellaDiTesto 2">
            <a:extLst>
              <a:ext uri="{FF2B5EF4-FFF2-40B4-BE49-F238E27FC236}">
                <a16:creationId xmlns:a16="http://schemas.microsoft.com/office/drawing/2014/main" id="{DA6609E2-FD89-4852-9A64-7304C5CF7B84}"/>
              </a:ext>
            </a:extLst>
          </p:cNvPr>
          <p:cNvSpPr txBox="1"/>
          <p:nvPr/>
        </p:nvSpPr>
        <p:spPr>
          <a:xfrm>
            <a:off x="611450" y="1412720"/>
            <a:ext cx="8075350" cy="369332"/>
          </a:xfrm>
          <a:prstGeom prst="rect">
            <a:avLst/>
          </a:prstGeom>
          <a:solidFill>
            <a:schemeClr val="tx2">
              <a:lumMod val="20000"/>
              <a:lumOff val="80000"/>
            </a:schemeClr>
          </a:solidFill>
        </p:spPr>
        <p:txBody>
          <a:bodyPr wrap="square" rtlCol="0">
            <a:spAutoFit/>
          </a:bodyPr>
          <a:lstStyle/>
          <a:p>
            <a:pPr algn="just"/>
            <a:r>
              <a:rPr lang="it-IT" sz="1800" b="1" dirty="0">
                <a:solidFill>
                  <a:srgbClr val="000000"/>
                </a:solidFill>
                <a:effectLst/>
                <a:uFill>
                  <a:solidFill>
                    <a:srgbClr val="000000"/>
                  </a:solidFill>
                </a:uFill>
                <a:latin typeface="Book Antiqua" panose="02040602050305030304" pitchFamily="18" charset="0"/>
                <a:ea typeface="Times New Roman" panose="02020603050405020304" pitchFamily="18" charset="0"/>
              </a:rPr>
              <a:t>Conclusioni per il settore civile</a:t>
            </a:r>
            <a:endParaRPr lang="it-IT" sz="18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sp>
        <p:nvSpPr>
          <p:cNvPr id="4" name="CasellaDiTesto 3">
            <a:extLst>
              <a:ext uri="{FF2B5EF4-FFF2-40B4-BE49-F238E27FC236}">
                <a16:creationId xmlns:a16="http://schemas.microsoft.com/office/drawing/2014/main" id="{85D976CB-FC76-4017-932E-4452C181CE35}"/>
              </a:ext>
            </a:extLst>
          </p:cNvPr>
          <p:cNvSpPr txBox="1"/>
          <p:nvPr/>
        </p:nvSpPr>
        <p:spPr>
          <a:xfrm>
            <a:off x="683460" y="1916790"/>
            <a:ext cx="7777080" cy="5016758"/>
          </a:xfrm>
          <a:prstGeom prst="rect">
            <a:avLst/>
          </a:prstGeom>
          <a:solidFill>
            <a:schemeClr val="accent1">
              <a:lumMod val="20000"/>
              <a:lumOff val="80000"/>
            </a:schemeClr>
          </a:solidFill>
        </p:spPr>
        <p:txBody>
          <a:bodyPr wrap="square" rtlCol="0">
            <a:spAutoFit/>
          </a:bodyPr>
          <a:lstStyle/>
          <a:p>
            <a:pPr marL="171450" indent="-171450" algn="just">
              <a:buFont typeface="Wingdings" panose="05000000000000000000" pitchFamily="2" charset="2"/>
              <a:buChar char="v"/>
            </a:pP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 fronte del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settore lavoro- previdenza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che conferma il </a:t>
            </a:r>
            <a:r>
              <a:rPr lang="it-IT" sz="1400" i="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trend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complessivamente positivo già riscontrato dalla Commissione Flussi, del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settore civile ordinario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che manifesta una decisa riduzione delle pendenze ultratriennali e ultradecennali (che tuttavia si mantengono ancora  a livelli abbastanza elevati) nonché un aumento delle definizioni totali, e della maggior parte dei settori che presenta condizioni di equilibrio, in leggera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sofferenza</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appare invece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il settore delle esecuzioni mobiliari</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contrassegnato da un elevato numero di procedimenti ultratriennali e ultradecennali e, dunque, da una apprezzabile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difficoltà di abbattimento dell'arretrato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nonostante il numero complessivamente elevato di definizioni.</a:t>
            </a:r>
          </a:p>
          <a:p>
            <a:pPr algn="just"/>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p>
          <a:p>
            <a:pPr marL="171450" indent="-171450" algn="just">
              <a:buFont typeface="Wingdings" panose="05000000000000000000" pitchFamily="2" charset="2"/>
              <a:buChar char="v"/>
            </a:pP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Anche il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settore fallimentare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manifesta una certa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difficoltà nello smaltimento dell'arretrato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nonché dei procedimenti più datati nonostante la progressiva flessione delle sopravvenienze, mantenendosi l'indice di ricambio sempre al di sotto dell'unità (tranne che nel 2020) </a:t>
            </a:r>
            <a:r>
              <a:rPr lang="it-IT" sz="1400" dirty="0" err="1">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nonchè</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l'indice di smaltimento sempre piuttosto basso.</a:t>
            </a:r>
          </a:p>
          <a:p>
            <a:pPr algn="just"/>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p>
          <a:p>
            <a:pPr marL="171450" indent="-171450" algn="just">
              <a:buFont typeface="Wingdings" panose="05000000000000000000" pitchFamily="2" charset="2"/>
              <a:buChar char="v"/>
            </a:pP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Lievemente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più critica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appare la situazione delle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esecuzioni immobiliari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in quanto caratterizzata da un elevato numero di pendenze finali ed ultratriennali (malgrado un significativo aumento delle definizioni nell'anno 2019 ed un indice di ricambio superiore all'unità), concludendosi il 2020 con 554 procedimenti ultratriennali di cui 54 ultradecennali ed una pendenza complessiva di 1070 procedimenti. </a:t>
            </a:r>
          </a:p>
          <a:p>
            <a:pPr algn="just"/>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L'indice di smaltimento appare basso: 0,24 nel 2019,  attestandosi  a 0,18 nel 2020, dato che       conferma,  seppur nella peculiarità  di tale anno,  il trend negativo del 2017 in cui si era attestato a 0,19.</a:t>
            </a:r>
          </a:p>
        </p:txBody>
      </p:sp>
    </p:spTree>
    <p:extLst>
      <p:ext uri="{BB962C8B-B14F-4D97-AF65-F5344CB8AC3E}">
        <p14:creationId xmlns:p14="http://schemas.microsoft.com/office/powerpoint/2010/main" val="4071635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numero diapositiva 1">
            <a:extLst>
              <a:ext uri="{FF2B5EF4-FFF2-40B4-BE49-F238E27FC236}">
                <a16:creationId xmlns:a16="http://schemas.microsoft.com/office/drawing/2014/main" id="{E2E0C375-E893-4E9F-8FBC-7D2276CECB04}"/>
              </a:ext>
            </a:extLst>
          </p:cNvPr>
          <p:cNvSpPr>
            <a:spLocks noGrp="1"/>
          </p:cNvSpPr>
          <p:nvPr>
            <p:ph type="sldNum" sz="quarter" idx="12"/>
          </p:nvPr>
        </p:nvSpPr>
        <p:spPr/>
        <p:txBody>
          <a:bodyPr/>
          <a:lstStyle/>
          <a:p>
            <a:fld id="{804F3E0D-B61C-454A-A4AB-8B0624EEBD47}" type="slidenum">
              <a:rPr lang="it-IT" smtClean="0"/>
              <a:t>19</a:t>
            </a:fld>
            <a:endParaRPr lang="it-IT"/>
          </a:p>
        </p:txBody>
      </p:sp>
      <p:sp>
        <p:nvSpPr>
          <p:cNvPr id="4" name="CasellaDiTesto 3">
            <a:extLst>
              <a:ext uri="{FF2B5EF4-FFF2-40B4-BE49-F238E27FC236}">
                <a16:creationId xmlns:a16="http://schemas.microsoft.com/office/drawing/2014/main" id="{C0A37BD8-4CFA-4D2C-A3FB-B21CE71083DE}"/>
              </a:ext>
            </a:extLst>
          </p:cNvPr>
          <p:cNvSpPr txBox="1"/>
          <p:nvPr/>
        </p:nvSpPr>
        <p:spPr>
          <a:xfrm>
            <a:off x="611450" y="1399370"/>
            <a:ext cx="8075350" cy="369332"/>
          </a:xfrm>
          <a:prstGeom prst="rect">
            <a:avLst/>
          </a:prstGeom>
          <a:solidFill>
            <a:schemeClr val="tx2">
              <a:lumMod val="20000"/>
              <a:lumOff val="80000"/>
            </a:schemeClr>
          </a:solidFill>
        </p:spPr>
        <p:txBody>
          <a:bodyPr wrap="square" rtlCol="0">
            <a:spAutoFit/>
          </a:bodyPr>
          <a:lstStyle/>
          <a:p>
            <a:pPr algn="just"/>
            <a:r>
              <a:rPr lang="it-IT" sz="1800" b="1" dirty="0">
                <a:solidFill>
                  <a:srgbClr val="000000"/>
                </a:solidFill>
                <a:effectLst/>
                <a:uFill>
                  <a:solidFill>
                    <a:srgbClr val="000000"/>
                  </a:solidFill>
                </a:uFill>
                <a:latin typeface="Book Antiqua" panose="02040602050305030304" pitchFamily="18" charset="0"/>
                <a:ea typeface="Times New Roman" panose="02020603050405020304" pitchFamily="18" charset="0"/>
              </a:rPr>
              <a:t>Conclusioni per il settore penale</a:t>
            </a:r>
            <a:endParaRPr lang="it-IT" sz="1800" b="1"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sp>
        <p:nvSpPr>
          <p:cNvPr id="3" name="CasellaDiTesto 2">
            <a:extLst>
              <a:ext uri="{FF2B5EF4-FFF2-40B4-BE49-F238E27FC236}">
                <a16:creationId xmlns:a16="http://schemas.microsoft.com/office/drawing/2014/main" id="{CADD61A7-07A0-4606-9C82-BA4FFE9F16C5}"/>
              </a:ext>
            </a:extLst>
          </p:cNvPr>
          <p:cNvSpPr txBox="1"/>
          <p:nvPr/>
        </p:nvSpPr>
        <p:spPr>
          <a:xfrm>
            <a:off x="457200" y="1768702"/>
            <a:ext cx="7852694" cy="5047536"/>
          </a:xfrm>
          <a:prstGeom prst="rect">
            <a:avLst/>
          </a:prstGeom>
          <a:solidFill>
            <a:schemeClr val="accent1">
              <a:lumMod val="20000"/>
              <a:lumOff val="80000"/>
            </a:schemeClr>
          </a:solidFill>
        </p:spPr>
        <p:txBody>
          <a:bodyPr wrap="square" rtlCol="0">
            <a:spAutoFit/>
          </a:bodyPr>
          <a:lstStyle/>
          <a:p>
            <a:pPr marL="285750" indent="-285750" algn="just">
              <a:buFont typeface="Wingdings" panose="05000000000000000000" pitchFamily="2" charset="2"/>
              <a:buChar char="v"/>
            </a:pPr>
            <a:r>
              <a:rPr lang="it-IT" sz="140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I</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dati statistici   del settore  penale  segnalano   una  situazione  complessiva   soddisfacente, nonostante  le vacanze  di organico.  Ciò costituisce diretta  </a:t>
            </a:r>
            <a:r>
              <a:rPr lang="it-IT" sz="1400" dirty="0" err="1">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promanazione</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anche  di un'organizzazione capace  di assicurare  l'</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esercizio efficiente dell'attività  giurisdizionale</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idonea a coniugare  una risposta sempre più tempestiva alla domanda di giustizia.</a:t>
            </a:r>
          </a:p>
          <a:p>
            <a:pPr algn="just"/>
            <a:endPar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Wingdings" panose="05000000000000000000" pitchFamily="2" charset="2"/>
              <a:buChar char="v"/>
            </a:pP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Le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pendenze dell'ufficio GIP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sono progressivamente e nettamente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diminuite</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con la sola eccezione   dell'anno   giudiziario  2017-2018.  Assumendo a  riferimento  le  pendenze  iniziali  (5017) dell'anno   giudiziario   2016-2017  e  quelle  finali  dell'anno   2019-2020  (1683)   esse  segnano   una contrazione di oltre il 65% attestandosi su un valore numerico assoluto pari al 33,5%  di quelle in essere all'inizio del periodo in esame.</a:t>
            </a:r>
          </a:p>
          <a:p>
            <a:pPr algn="just"/>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p>
          <a:p>
            <a:pPr marL="285750" indent="-285750" algn="just">
              <a:buFont typeface="Wingdings" panose="05000000000000000000" pitchFamily="2" charset="2"/>
              <a:buChar char="v"/>
            </a:pP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Le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pendenze del Collegio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sono progressivamente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diminuite</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tra l'inizio del 2017 a l'inizio del 2020.  Assumendo a riferimento le pendenze iniziali (99) dell'anno  giudiziario  2017-2018 e quelle finali dell'anno 2019-2020 (69) esse segnala una contrazione  di oltre il 30% essendosi attestate su un valore che rappresenta  il 69,1%  di quelle in essere all'inizio del periodo in esame.</a:t>
            </a:r>
          </a:p>
          <a:p>
            <a:pPr algn="just"/>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p>
          <a:p>
            <a:pPr marL="285750" indent="-285750" algn="just">
              <a:buFont typeface="Wingdings" panose="05000000000000000000" pitchFamily="2" charset="2"/>
              <a:buChar char="v"/>
            </a:pPr>
            <a:r>
              <a:rPr lang="it-IT" sz="1400" i="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Le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pendenze del dibattimento monocratico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sono progressivamente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diminuite</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tra l'inizio del 2016 e l'inizio del 2020. Assumendo a riferimento le pendenze iniziali (1386) dell'anno giudiziario 2017-2018  e quelle finali dell'anno 2019-2020 (1230) le stesse segnalano una contrazione di circa il 12% essendosi attestate su un valore che rappresenta  l' 88%  di quelle in essere all'inizio del periodo in esame.</a:t>
            </a:r>
          </a:p>
        </p:txBody>
      </p:sp>
    </p:spTree>
    <p:extLst>
      <p:ext uri="{BB962C8B-B14F-4D97-AF65-F5344CB8AC3E}">
        <p14:creationId xmlns:p14="http://schemas.microsoft.com/office/powerpoint/2010/main" val="2158146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numero diapositiva 1">
            <a:extLst>
              <a:ext uri="{FF2B5EF4-FFF2-40B4-BE49-F238E27FC236}">
                <a16:creationId xmlns:a16="http://schemas.microsoft.com/office/drawing/2014/main" id="{A8428671-0D78-40D0-9A36-9DEC0459DCCE}"/>
              </a:ext>
            </a:extLst>
          </p:cNvPr>
          <p:cNvSpPr>
            <a:spLocks noGrp="1"/>
          </p:cNvSpPr>
          <p:nvPr>
            <p:ph type="sldNum" sz="quarter" idx="12"/>
          </p:nvPr>
        </p:nvSpPr>
        <p:spPr/>
        <p:txBody>
          <a:bodyPr/>
          <a:lstStyle/>
          <a:p>
            <a:fld id="{804F3E0D-B61C-454A-A4AB-8B0624EEBD47}" type="slidenum">
              <a:rPr lang="it-IT" smtClean="0"/>
              <a:t>2</a:t>
            </a:fld>
            <a:endParaRPr lang="it-IT"/>
          </a:p>
        </p:txBody>
      </p:sp>
      <p:sp>
        <p:nvSpPr>
          <p:cNvPr id="3" name="CasellaDiTesto 2">
            <a:extLst>
              <a:ext uri="{FF2B5EF4-FFF2-40B4-BE49-F238E27FC236}">
                <a16:creationId xmlns:a16="http://schemas.microsoft.com/office/drawing/2014/main" id="{734DCB66-1C54-4508-B3C2-3810BCDCA8E7}"/>
              </a:ext>
            </a:extLst>
          </p:cNvPr>
          <p:cNvSpPr txBox="1"/>
          <p:nvPr/>
        </p:nvSpPr>
        <p:spPr>
          <a:xfrm>
            <a:off x="395420" y="1340710"/>
            <a:ext cx="8497180" cy="4524315"/>
          </a:xfrm>
          <a:prstGeom prst="rect">
            <a:avLst/>
          </a:prstGeom>
          <a:solidFill>
            <a:schemeClr val="accent1">
              <a:lumMod val="20000"/>
              <a:lumOff val="80000"/>
            </a:schemeClr>
          </a:solidFill>
          <a:ln>
            <a:noFill/>
          </a:ln>
        </p:spPr>
        <p:txBody>
          <a:bodyPr wrap="square" rtlCol="0">
            <a:spAutoFit/>
          </a:bodyPr>
          <a:lstStyle/>
          <a:p>
            <a:pPr marL="285750" indent="-285750" algn="just">
              <a:buFont typeface="Wingdings" panose="05000000000000000000" pitchFamily="2" charset="2"/>
              <a:buChar char="v"/>
            </a:pPr>
            <a:r>
              <a:rPr lang="it-IT" sz="1600" dirty="0">
                <a:effectLst/>
                <a:latin typeface="Tahoma" panose="020B0604030504040204" pitchFamily="34" charset="0"/>
                <a:ea typeface="Tahoma" panose="020B0604030504040204" pitchFamily="34" charset="0"/>
                <a:cs typeface="Tahoma" panose="020B0604030504040204" pitchFamily="34" charset="0"/>
              </a:rPr>
              <a:t>Tutto ciò in quanto </a:t>
            </a:r>
            <a:r>
              <a:rPr lang="it-IT" sz="1600" b="1" dirty="0">
                <a:effectLst/>
                <a:latin typeface="Tahoma" panose="020B0604030504040204" pitchFamily="34" charset="0"/>
                <a:ea typeface="Tahoma" panose="020B0604030504040204" pitchFamily="34" charset="0"/>
                <a:cs typeface="Tahoma" panose="020B0604030504040204" pitchFamily="34" charset="0"/>
              </a:rPr>
              <a:t>la dimensione dell’organizzazione </a:t>
            </a:r>
            <a:r>
              <a:rPr lang="it-IT" sz="1600" dirty="0">
                <a:effectLst/>
                <a:latin typeface="Tahoma" panose="020B0604030504040204" pitchFamily="34" charset="0"/>
                <a:ea typeface="Tahoma" panose="020B0604030504040204" pitchFamily="34" charset="0"/>
                <a:cs typeface="Tahoma" panose="020B0604030504040204" pitchFamily="34" charset="0"/>
              </a:rPr>
              <a:t>rappresenta un valore fondamentale e strumentale alla migliore </a:t>
            </a:r>
            <a:r>
              <a:rPr lang="it-IT" sz="1600" b="1" dirty="0">
                <a:effectLst/>
                <a:latin typeface="Tahoma" panose="020B0604030504040204" pitchFamily="34" charset="0"/>
                <a:ea typeface="Tahoma" panose="020B0604030504040204" pitchFamily="34" charset="0"/>
                <a:cs typeface="Tahoma" panose="020B0604030504040204" pitchFamily="34" charset="0"/>
              </a:rPr>
              <a:t>difesa dei diritti ed all’effettività di un’efficiente risposta alla domanda di giustizia. </a:t>
            </a:r>
          </a:p>
          <a:p>
            <a:pPr marL="285750" indent="-285750" algn="just">
              <a:buFont typeface="Wingdings" panose="05000000000000000000" pitchFamily="2" charset="2"/>
              <a:buChar char="v"/>
            </a:pPr>
            <a:r>
              <a:rPr lang="it-IT" sz="1600" dirty="0">
                <a:effectLst/>
                <a:latin typeface="Tahoma" panose="020B0604030504040204" pitchFamily="34" charset="0"/>
                <a:ea typeface="Tahoma" panose="020B0604030504040204" pitchFamily="34" charset="0"/>
                <a:cs typeface="Tahoma" panose="020B0604030504040204" pitchFamily="34" charset="0"/>
              </a:rPr>
              <a:t>In quest’ottica </a:t>
            </a:r>
            <a:r>
              <a:rPr lang="it-IT" sz="1600" b="1" u="sng" dirty="0">
                <a:effectLst/>
                <a:latin typeface="Tahoma" panose="020B0604030504040204" pitchFamily="34" charset="0"/>
                <a:ea typeface="Tahoma" panose="020B0604030504040204" pitchFamily="34" charset="0"/>
                <a:cs typeface="Tahoma" panose="020B0604030504040204" pitchFamily="34" charset="0"/>
              </a:rPr>
              <a:t>l’organizzazione degli uffici giudiziari</a:t>
            </a:r>
            <a:r>
              <a:rPr lang="it-IT" sz="1600" dirty="0">
                <a:effectLst/>
                <a:latin typeface="Tahoma" panose="020B0604030504040204" pitchFamily="34" charset="0"/>
                <a:ea typeface="Tahoma" panose="020B0604030504040204" pitchFamily="34" charset="0"/>
                <a:cs typeface="Tahoma" panose="020B0604030504040204" pitchFamily="34" charset="0"/>
              </a:rPr>
              <a:t>, intesa appunto in modo dinamico ed aperto all’apporto di tutti gli operatori del diritto ed al confronto con tutti i soggetti portatori di istanze di natura economica e sociale, rappresenta il migliore </a:t>
            </a:r>
            <a:r>
              <a:rPr lang="it-IT" sz="1600" b="1" dirty="0">
                <a:effectLst/>
                <a:latin typeface="Tahoma" panose="020B0604030504040204" pitchFamily="34" charset="0"/>
                <a:ea typeface="Tahoma" panose="020B0604030504040204" pitchFamily="34" charset="0"/>
                <a:cs typeface="Tahoma" panose="020B0604030504040204" pitchFamily="34" charset="0"/>
              </a:rPr>
              <a:t>strumento idoneo a garantire l’autonomia e l’indipendenza della magistratura</a:t>
            </a:r>
            <a:r>
              <a:rPr lang="it-IT" sz="1600" dirty="0">
                <a:effectLst/>
                <a:latin typeface="Tahoma" panose="020B0604030504040204" pitchFamily="34" charset="0"/>
                <a:ea typeface="Tahoma" panose="020B0604030504040204" pitchFamily="34" charset="0"/>
                <a:cs typeface="Tahoma" panose="020B0604030504040204" pitchFamily="34" charset="0"/>
              </a:rPr>
              <a:t>. </a:t>
            </a:r>
          </a:p>
          <a:p>
            <a:pPr marL="285750" indent="-285750" algn="just">
              <a:buFont typeface="Wingdings" panose="05000000000000000000" pitchFamily="2" charset="2"/>
              <a:buChar char="v"/>
            </a:pPr>
            <a:r>
              <a:rPr lang="it-IT" sz="1600" dirty="0">
                <a:effectLst/>
                <a:latin typeface="Tahoma" panose="020B0604030504040204" pitchFamily="34" charset="0"/>
                <a:ea typeface="Tahoma" panose="020B0604030504040204" pitchFamily="34" charset="0"/>
                <a:cs typeface="Tahoma" panose="020B0604030504040204" pitchFamily="34" charset="0"/>
              </a:rPr>
              <a:t> </a:t>
            </a:r>
          </a:p>
          <a:p>
            <a:pPr marL="285750" indent="-285750" algn="just">
              <a:buFont typeface="Wingdings" panose="05000000000000000000" pitchFamily="2" charset="2"/>
              <a:buChar char="v"/>
            </a:pPr>
            <a:r>
              <a:rPr lang="it-IT" sz="1600" dirty="0">
                <a:effectLst/>
                <a:latin typeface="Tahoma" panose="020B0604030504040204" pitchFamily="34" charset="0"/>
                <a:ea typeface="Tahoma" panose="020B0604030504040204" pitchFamily="34" charset="0"/>
                <a:cs typeface="Tahoma" panose="020B0604030504040204" pitchFamily="34" charset="0"/>
              </a:rPr>
              <a:t>La </a:t>
            </a:r>
            <a:r>
              <a:rPr lang="it-IT" sz="1600" b="1" u="sng" dirty="0">
                <a:effectLst/>
                <a:latin typeface="Tahoma" panose="020B0604030504040204" pitchFamily="34" charset="0"/>
                <a:ea typeface="Tahoma" panose="020B0604030504040204" pitchFamily="34" charset="0"/>
                <a:cs typeface="Tahoma" panose="020B0604030504040204" pitchFamily="34" charset="0"/>
              </a:rPr>
              <a:t>predisposizione delle tabelle di organizzazione </a:t>
            </a:r>
            <a:r>
              <a:rPr lang="it-IT" sz="1600" dirty="0">
                <a:effectLst/>
                <a:latin typeface="Tahoma" panose="020B0604030504040204" pitchFamily="34" charset="0"/>
                <a:ea typeface="Tahoma" panose="020B0604030504040204" pitchFamily="34" charset="0"/>
                <a:cs typeface="Tahoma" panose="020B0604030504040204" pitchFamily="34" charset="0"/>
              </a:rPr>
              <a:t>rappresenta il compito principale del dirigente, compito al quale però devono </a:t>
            </a:r>
            <a:r>
              <a:rPr lang="it-IT" sz="1600" b="1" dirty="0">
                <a:effectLst/>
                <a:latin typeface="Tahoma" panose="020B0604030504040204" pitchFamily="34" charset="0"/>
                <a:ea typeface="Tahoma" panose="020B0604030504040204" pitchFamily="34" charset="0"/>
                <a:cs typeface="Tahoma" panose="020B0604030504040204" pitchFamily="34" charset="0"/>
              </a:rPr>
              <a:t>concorrere tutti i magistrati dell’ufficio</a:t>
            </a:r>
            <a:r>
              <a:rPr lang="it-IT" sz="1600" dirty="0">
                <a:effectLst/>
                <a:latin typeface="Tahoma" panose="020B0604030504040204" pitchFamily="34" charset="0"/>
                <a:ea typeface="Tahoma" panose="020B0604030504040204" pitchFamily="34" charset="0"/>
                <a:cs typeface="Tahoma" panose="020B0604030504040204" pitchFamily="34" charset="0"/>
              </a:rPr>
              <a:t>,  previo loro adeguato </a:t>
            </a:r>
            <a:r>
              <a:rPr lang="it-IT" sz="1600" b="1" dirty="0">
                <a:effectLst/>
                <a:latin typeface="Tahoma" panose="020B0604030504040204" pitchFamily="34" charset="0"/>
                <a:ea typeface="Tahoma" panose="020B0604030504040204" pitchFamily="34" charset="0"/>
                <a:cs typeface="Tahoma" panose="020B0604030504040204" pitchFamily="34" charset="0"/>
              </a:rPr>
              <a:t>coinvolgimento</a:t>
            </a:r>
            <a:r>
              <a:rPr lang="it-IT" sz="1600" dirty="0">
                <a:effectLst/>
                <a:latin typeface="Tahoma" panose="020B0604030504040204" pitchFamily="34" charset="0"/>
                <a:ea typeface="Tahoma" panose="020B0604030504040204" pitchFamily="34" charset="0"/>
                <a:cs typeface="Tahoma" panose="020B0604030504040204" pitchFamily="34" charset="0"/>
              </a:rPr>
              <a:t> al fine di addivenire ad una </a:t>
            </a:r>
            <a:r>
              <a:rPr lang="it-IT" sz="1600" b="1" dirty="0">
                <a:effectLst/>
                <a:latin typeface="Tahoma" panose="020B0604030504040204" pitchFamily="34" charset="0"/>
                <a:ea typeface="Tahoma" panose="020B0604030504040204" pitchFamily="34" charset="0"/>
                <a:cs typeface="Tahoma" panose="020B0604030504040204" pitchFamily="34" charset="0"/>
              </a:rPr>
              <a:t>organizzazione condivisa dell’ufficio e dei servizi</a:t>
            </a:r>
            <a:r>
              <a:rPr lang="it-IT" sz="1600" dirty="0">
                <a:effectLst/>
                <a:latin typeface="Tahoma" panose="020B0604030504040204" pitchFamily="34" charset="0"/>
                <a:ea typeface="Tahoma" panose="020B0604030504040204" pitchFamily="34" charset="0"/>
                <a:cs typeface="Tahoma" panose="020B0604030504040204" pitchFamily="34" charset="0"/>
              </a:rPr>
              <a:t>; </a:t>
            </a:r>
          </a:p>
          <a:p>
            <a:pPr marL="285750" indent="-285750" algn="just">
              <a:buFont typeface="Wingdings" panose="05000000000000000000" pitchFamily="2" charset="2"/>
              <a:buChar char="v"/>
            </a:pPr>
            <a:r>
              <a:rPr lang="it-IT" sz="1600" dirty="0">
                <a:effectLst/>
                <a:latin typeface="Tahoma" panose="020B0604030504040204" pitchFamily="34" charset="0"/>
                <a:ea typeface="Tahoma" panose="020B0604030504040204" pitchFamily="34" charset="0"/>
                <a:cs typeface="Tahoma" panose="020B0604030504040204" pitchFamily="34" charset="0"/>
              </a:rPr>
              <a:t>ciò in quanto la formazione delle tabelle attiene proprio allo status del magistrato con riguardo alle sue </a:t>
            </a:r>
            <a:r>
              <a:rPr lang="it-IT" sz="1600" b="1" dirty="0">
                <a:effectLst/>
                <a:latin typeface="Tahoma" panose="020B0604030504040204" pitchFamily="34" charset="0"/>
                <a:ea typeface="Tahoma" panose="020B0604030504040204" pitchFamily="34" charset="0"/>
                <a:cs typeface="Tahoma" panose="020B0604030504040204" pitchFamily="34" charset="0"/>
              </a:rPr>
              <a:t>dimensioni di indipendenza, inamovibilità e personalizzazione delle sue funzioni;</a:t>
            </a:r>
            <a:r>
              <a:rPr lang="it-IT" sz="1600" dirty="0">
                <a:effectLst/>
                <a:latin typeface="Tahoma" panose="020B0604030504040204" pitchFamily="34" charset="0"/>
                <a:ea typeface="Tahoma" panose="020B0604030504040204" pitchFamily="34" charset="0"/>
                <a:cs typeface="Tahoma" panose="020B0604030504040204" pitchFamily="34" charset="0"/>
              </a:rPr>
              <a:t> ciò vale anche per i magistrati onorari, sia quelli in servizio presso il Tribunale, che quelli assegnati agli uffici del Giudice di pace. </a:t>
            </a:r>
          </a:p>
          <a:p>
            <a:pPr algn="just"/>
            <a:endParaRPr lang="it-IT" sz="1600" dirty="0">
              <a:effectLst/>
              <a:latin typeface="Tahoma" panose="020B0604030504040204" pitchFamily="34" charset="0"/>
              <a:ea typeface="Tahoma" panose="020B0604030504040204" pitchFamily="34" charset="0"/>
              <a:cs typeface="Tahoma" panose="020B0604030504040204" pitchFamily="34" charset="0"/>
            </a:endParaRPr>
          </a:p>
          <a:p>
            <a:r>
              <a:rPr lang="it-IT" sz="1600" dirty="0">
                <a:effectLst/>
                <a:latin typeface="Tahoma" panose="020B0604030504040204" pitchFamily="34" charset="0"/>
                <a:ea typeface="Tahoma" panose="020B0604030504040204" pitchFamily="34" charset="0"/>
                <a:cs typeface="Tahoma" panose="020B0604030504040204" pitchFamily="34" charset="0"/>
              </a:rPr>
              <a:t> </a:t>
            </a:r>
          </a:p>
        </p:txBody>
      </p:sp>
      <p:sp>
        <p:nvSpPr>
          <p:cNvPr id="4" name="Rettangolo 3">
            <a:extLst>
              <a:ext uri="{FF2B5EF4-FFF2-40B4-BE49-F238E27FC236}">
                <a16:creationId xmlns:a16="http://schemas.microsoft.com/office/drawing/2014/main" id="{ADF3B5F7-68E1-4ED0-909F-BE8968C97FC4}"/>
              </a:ext>
            </a:extLst>
          </p:cNvPr>
          <p:cNvSpPr/>
          <p:nvPr/>
        </p:nvSpPr>
        <p:spPr>
          <a:xfrm>
            <a:off x="473668" y="5447203"/>
            <a:ext cx="8308631" cy="1104306"/>
          </a:xfrm>
          <a:prstGeom prst="rect">
            <a:avLst/>
          </a:prstGeom>
          <a:gradFill flip="none" rotWithShape="1">
            <a:gsLst>
              <a:gs pos="0">
                <a:schemeClr val="accent5">
                  <a:lumMod val="5000"/>
                  <a:lumOff val="95000"/>
                </a:schemeClr>
              </a:gs>
              <a:gs pos="74000">
                <a:schemeClr val="bg1">
                  <a:lumMod val="85000"/>
                </a:schemeClr>
              </a:gs>
              <a:gs pos="95750">
                <a:schemeClr val="bg1">
                  <a:lumMod val="85000"/>
                </a:schemeClr>
              </a:gs>
              <a:gs pos="91500">
                <a:schemeClr val="bg1">
                  <a:lumMod val="75000"/>
                </a:schemeClr>
              </a:gs>
              <a:gs pos="83000">
                <a:schemeClr val="bg1">
                  <a:lumMod val="95000"/>
                </a:schemeClr>
              </a:gs>
              <a:gs pos="100000">
                <a:schemeClr val="accent5">
                  <a:lumMod val="30000"/>
                  <a:lumOff val="7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lnSpcReduction="10000"/>
          </a:bodyPr>
          <a:lstStyle/>
          <a:p>
            <a:pPr algn="just"/>
            <a:r>
              <a:rPr lang="it-IT" sz="1800" dirty="0">
                <a:ln w="0"/>
                <a:solidFill>
                  <a:schemeClr val="tx1"/>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rPr>
              <a:t>Attraverso il progetto organizzativo si vuole dotare l’ufficio di </a:t>
            </a:r>
            <a:r>
              <a:rPr lang="it-IT" sz="1800" b="1" dirty="0">
                <a:ln w="0"/>
                <a:solidFill>
                  <a:schemeClr val="tx1"/>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rPr>
              <a:t>regole predeterminate</a:t>
            </a:r>
            <a:r>
              <a:rPr lang="it-IT" sz="1800" dirty="0">
                <a:ln w="0"/>
                <a:solidFill>
                  <a:schemeClr val="tx1"/>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rPr>
              <a:t>, </a:t>
            </a:r>
          </a:p>
          <a:p>
            <a:pPr algn="just"/>
            <a:r>
              <a:rPr lang="it-IT" sz="1800" dirty="0">
                <a:ln w="0"/>
                <a:solidFill>
                  <a:schemeClr val="tx1"/>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rPr>
              <a:t>così garantendo </a:t>
            </a:r>
            <a:r>
              <a:rPr lang="it-IT" sz="1800" b="1" dirty="0">
                <a:ln w="0"/>
                <a:solidFill>
                  <a:schemeClr val="tx1"/>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rPr>
              <a:t>trasparenza</a:t>
            </a:r>
            <a:r>
              <a:rPr lang="it-IT" sz="1800" dirty="0">
                <a:ln w="0"/>
                <a:solidFill>
                  <a:schemeClr val="tx1"/>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rPr>
              <a:t> nella sua azione unita ad un </a:t>
            </a:r>
            <a:r>
              <a:rPr lang="it-IT" sz="1800" b="1" dirty="0">
                <a:ln w="0"/>
                <a:solidFill>
                  <a:schemeClr val="tx1"/>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rPr>
              <a:t>servizio efficiente, tempestivo e di qualità</a:t>
            </a:r>
            <a:r>
              <a:rPr lang="it-IT" sz="1800" dirty="0">
                <a:ln w="0"/>
                <a:solidFill>
                  <a:schemeClr val="tx1"/>
                </a:solidFill>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35401448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numero diapositiva 1">
            <a:extLst>
              <a:ext uri="{FF2B5EF4-FFF2-40B4-BE49-F238E27FC236}">
                <a16:creationId xmlns:a16="http://schemas.microsoft.com/office/drawing/2014/main" id="{2DEBCA68-6810-4065-85D3-A46599FC4A36}"/>
              </a:ext>
            </a:extLst>
          </p:cNvPr>
          <p:cNvSpPr>
            <a:spLocks noGrp="1"/>
          </p:cNvSpPr>
          <p:nvPr>
            <p:ph type="sldNum" sz="quarter" idx="12"/>
          </p:nvPr>
        </p:nvSpPr>
        <p:spPr/>
        <p:txBody>
          <a:bodyPr/>
          <a:lstStyle/>
          <a:p>
            <a:fld id="{804F3E0D-B61C-454A-A4AB-8B0624EEBD47}" type="slidenum">
              <a:rPr lang="it-IT" smtClean="0"/>
              <a:t>20</a:t>
            </a:fld>
            <a:endParaRPr lang="it-IT"/>
          </a:p>
        </p:txBody>
      </p:sp>
      <p:sp>
        <p:nvSpPr>
          <p:cNvPr id="3" name="CasellaDiTesto 2">
            <a:extLst>
              <a:ext uri="{FF2B5EF4-FFF2-40B4-BE49-F238E27FC236}">
                <a16:creationId xmlns:a16="http://schemas.microsoft.com/office/drawing/2014/main" id="{857B5F30-5C37-48A1-BC64-08843E8A1C87}"/>
              </a:ext>
            </a:extLst>
          </p:cNvPr>
          <p:cNvSpPr txBox="1"/>
          <p:nvPr/>
        </p:nvSpPr>
        <p:spPr>
          <a:xfrm>
            <a:off x="107380" y="1340710"/>
            <a:ext cx="8641200" cy="646331"/>
          </a:xfrm>
          <a:prstGeom prst="rect">
            <a:avLst/>
          </a:prstGeom>
          <a:solidFill>
            <a:schemeClr val="tx2">
              <a:lumMod val="20000"/>
              <a:lumOff val="80000"/>
            </a:schemeClr>
          </a:solidFill>
        </p:spPr>
        <p:txBody>
          <a:bodyPr wrap="square" rtlCol="0">
            <a:spAutoFit/>
          </a:bodyPr>
          <a:lstStyle/>
          <a:p>
            <a:pPr algn="just"/>
            <a:r>
              <a:rPr lang="it-IT" sz="1800" b="1" dirty="0">
                <a:solidFill>
                  <a:srgbClr val="000000"/>
                </a:solidFill>
                <a:effectLst/>
                <a:uFill>
                  <a:solidFill>
                    <a:srgbClr val="000000"/>
                  </a:solidFill>
                </a:uFill>
                <a:latin typeface="Book Antiqua" panose="02040602050305030304" pitchFamily="18" charset="0"/>
                <a:ea typeface="Times New Roman" panose="02020603050405020304" pitchFamily="18" charset="0"/>
              </a:rPr>
              <a:t>Obiettivi prioritari di miglioramento dell’efficienza per il nuovo triennio e scelte organizzative per raggiungerli</a:t>
            </a:r>
            <a:endParaRPr lang="it-IT" sz="1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sp>
        <p:nvSpPr>
          <p:cNvPr id="6" name="CasellaDiTesto 5">
            <a:extLst>
              <a:ext uri="{FF2B5EF4-FFF2-40B4-BE49-F238E27FC236}">
                <a16:creationId xmlns:a16="http://schemas.microsoft.com/office/drawing/2014/main" id="{BD958640-626C-4AA3-969B-851D4B4D6CA6}"/>
              </a:ext>
            </a:extLst>
          </p:cNvPr>
          <p:cNvSpPr txBox="1"/>
          <p:nvPr/>
        </p:nvSpPr>
        <p:spPr>
          <a:xfrm>
            <a:off x="82631" y="1987041"/>
            <a:ext cx="8929240" cy="4616648"/>
          </a:xfrm>
          <a:prstGeom prst="rect">
            <a:avLst/>
          </a:prstGeom>
          <a:solidFill>
            <a:schemeClr val="accent1">
              <a:lumMod val="20000"/>
              <a:lumOff val="80000"/>
            </a:schemeClr>
          </a:solidFill>
        </p:spPr>
        <p:txBody>
          <a:bodyPr wrap="square">
            <a:spAutoFit/>
          </a:bodyPr>
          <a:lstStyle/>
          <a:p>
            <a:pPr algn="just"/>
            <a:r>
              <a:rPr lang="it-IT" sz="12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Premesso che diventa fondamentale </a:t>
            </a:r>
            <a:r>
              <a:rPr lang="it-IT" sz="12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calibrare gli obiettivi di rendimento in base alle risorse umane disponibili, </a:t>
            </a:r>
            <a:r>
              <a:rPr lang="it-IT" sz="12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la complessiva maggiore efficienza e qualità del servizio giustizia presso il Tribunale di Siena potrà essere raggiunta confermando ed integrando alcune delle indicazioni contenute nel documento organizzativo ed in particolare : 					</a:t>
            </a:r>
          </a:p>
          <a:p>
            <a:pPr lvl="0" algn="just">
              <a:buClr>
                <a:srgbClr val="000000"/>
              </a:buClr>
              <a:buFont typeface="+mj-lt"/>
              <a:buAutoNum type="arabicParenR"/>
            </a:pPr>
            <a:r>
              <a:rPr lang="it-IT" sz="12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favorendo la percezione delle </a:t>
            </a:r>
            <a:r>
              <a:rPr lang="it-IT" sz="12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opportunità offerte dalla tecnologia </a:t>
            </a:r>
            <a:r>
              <a:rPr lang="it-IT" sz="12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per avere il controllo della gestione, in piena coerenza con le specificità dell’attività giudiziaria, nonché promuovendo  la </a:t>
            </a:r>
            <a:r>
              <a:rPr lang="it-IT" sz="12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dimensione digitale dell’informazione </a:t>
            </a:r>
            <a:r>
              <a:rPr lang="it-IT" sz="12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e la sua circolazione con modalità telematiche, implementandosi la tempestività degli interventi, aventi rilevanza processuale, da parte del personale di cancelleria;</a:t>
            </a:r>
          </a:p>
          <a:p>
            <a:pPr lvl="0" algn="just">
              <a:buClr>
                <a:srgbClr val="000000"/>
              </a:buClr>
              <a:buFont typeface="+mj-lt"/>
              <a:buAutoNum type="arabicParenR"/>
            </a:pPr>
            <a:endParaRPr lang="it-IT" sz="12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lvl="0" algn="just">
              <a:buClr>
                <a:srgbClr val="000000"/>
              </a:buClr>
              <a:buFont typeface="+mj-lt"/>
              <a:buAutoNum type="arabicParenR"/>
            </a:pPr>
            <a:r>
              <a:rPr lang="it-IT" sz="12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sviluppando la </a:t>
            </a:r>
            <a:r>
              <a:rPr lang="it-IT" sz="12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collaborazione tra rappresentanti di categorie eterogenee </a:t>
            </a:r>
            <a:r>
              <a:rPr lang="it-IT" sz="12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(magistrati, avvocati, Università , informatici, cancellieri , responsabili provinciali della sicurezza , organizzazioni sindacali e rappresentative delle comunità locali ) che in tal modo potranno integrare le rispettive esperienze per conseguire comuni obiettivi, secondo una cultura della giurisdizione finalizzata a tutelare i fondamenti della vita sociale e democratica, auspicandosi, con il definitivo superamento della fase di emergenza sanitaria, la ripresa di tutte quelle attività di confronto e di crescita professionale aperte alla partecipazione dei diversi soggetti del sistema giustizia;</a:t>
            </a:r>
            <a:r>
              <a:rPr lang="it-IT" sz="1800" dirty="0">
                <a:solidFill>
                  <a:srgbClr val="000000"/>
                </a:solidFill>
                <a:effectLst/>
                <a:uFill>
                  <a:solidFill>
                    <a:srgbClr val="000000"/>
                  </a:solidFill>
                </a:uFill>
                <a:latin typeface="Book Antiqua" panose="02040602050305030304" pitchFamily="18" charset="0"/>
                <a:ea typeface="Book Antiqua" panose="02040602050305030304" pitchFamily="18" charset="0"/>
                <a:cs typeface="Book Antiqua" panose="02040602050305030304" pitchFamily="18" charset="0"/>
              </a:rPr>
              <a:t> </a:t>
            </a:r>
          </a:p>
          <a:p>
            <a:pPr lvl="0" algn="just">
              <a:buClr>
                <a:srgbClr val="000000"/>
              </a:buClr>
              <a:buFont typeface="+mj-lt"/>
              <a:buAutoNum type="arabicParenR"/>
            </a:pPr>
            <a:endParaRPr lang="it-IT" sz="1800" dirty="0">
              <a:solidFill>
                <a:srgbClr val="000000"/>
              </a:solidFill>
              <a:effectLst/>
              <a:uFill>
                <a:solidFill>
                  <a:srgbClr val="000000"/>
                </a:solidFill>
              </a:uFill>
              <a:latin typeface="Book Antiqua" panose="02040602050305030304" pitchFamily="18" charset="0"/>
              <a:ea typeface="Book Antiqua" panose="02040602050305030304" pitchFamily="18" charset="0"/>
              <a:cs typeface="Book Antiqua" panose="02040602050305030304" pitchFamily="18" charset="0"/>
            </a:endParaRPr>
          </a:p>
          <a:p>
            <a:pPr algn="just">
              <a:buClr>
                <a:srgbClr val="000000"/>
              </a:buClr>
              <a:buFont typeface="+mj-lt"/>
              <a:buAutoNum type="arabicParenR"/>
            </a:pPr>
            <a:r>
              <a:rPr lang="it-IT" sz="12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12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avvalendosi</a:t>
            </a:r>
            <a:r>
              <a:rPr lang="it-IT" sz="12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12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dell’ausilio dei G.O.P. in base alla normativa primaria </a:t>
            </a:r>
            <a:r>
              <a:rPr lang="it-IT" sz="12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(art. 43 bis O.G.) ed in base alla formazione delle tabelle di organizzazione degli uffici giudicanti per il prossimo triennio,  confermandosi, con modalità  diverse, l’adozione dello stesso sistema sia nel settore civile che in quello penale (dove era stato già  in precedenza introdotto) di </a:t>
            </a:r>
            <a:r>
              <a:rPr lang="it-IT" sz="12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affiancamento di uno o più magistrati onorari ai magistrati professionali</a:t>
            </a:r>
            <a:r>
              <a:rPr lang="it-IT" sz="12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assegnando, come consigliato dal Consiglio dell’Ordine nel proprio contributo, per la trattazione da parte dei magistrati onorari solo affari semplici e di pronta risoluzione; </a:t>
            </a:r>
          </a:p>
          <a:p>
            <a:pPr lvl="0" algn="just">
              <a:buClr>
                <a:srgbClr val="000000"/>
              </a:buClr>
              <a:buFont typeface="+mj-lt"/>
              <a:buAutoNum type="arabicParenR"/>
            </a:pPr>
            <a:endParaRPr lang="it-IT" sz="12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lvl="0" indent="-342900" algn="just">
              <a:buClr>
                <a:srgbClr val="000000"/>
              </a:buClr>
              <a:buFont typeface="+mj-lt"/>
              <a:buAutoNum type="arabicParenR"/>
            </a:pPr>
            <a:endParaRPr lang="it-IT" sz="1800" dirty="0">
              <a:solidFill>
                <a:srgbClr val="000000"/>
              </a:solidFill>
              <a:effectLst/>
              <a:uFill>
                <a:solidFill>
                  <a:srgbClr val="000000"/>
                </a:solidFill>
              </a:uFill>
              <a:latin typeface="Book Antiqua" panose="02040602050305030304" pitchFamily="18" charset="0"/>
              <a:ea typeface="Book Antiqua" panose="02040602050305030304" pitchFamily="18" charset="0"/>
              <a:cs typeface="Book Antiqua" panose="02040602050305030304" pitchFamily="18" charset="0"/>
            </a:endParaRPr>
          </a:p>
        </p:txBody>
      </p:sp>
    </p:spTree>
    <p:extLst>
      <p:ext uri="{BB962C8B-B14F-4D97-AF65-F5344CB8AC3E}">
        <p14:creationId xmlns:p14="http://schemas.microsoft.com/office/powerpoint/2010/main" val="1828382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numero diapositiva 1">
            <a:extLst>
              <a:ext uri="{FF2B5EF4-FFF2-40B4-BE49-F238E27FC236}">
                <a16:creationId xmlns:a16="http://schemas.microsoft.com/office/drawing/2014/main" id="{5FF77BD4-D4C9-4F28-AEFB-B9BFC365ECBB}"/>
              </a:ext>
            </a:extLst>
          </p:cNvPr>
          <p:cNvSpPr>
            <a:spLocks noGrp="1"/>
          </p:cNvSpPr>
          <p:nvPr>
            <p:ph type="sldNum" sz="quarter" idx="12"/>
          </p:nvPr>
        </p:nvSpPr>
        <p:spPr/>
        <p:txBody>
          <a:bodyPr/>
          <a:lstStyle/>
          <a:p>
            <a:fld id="{804F3E0D-B61C-454A-A4AB-8B0624EEBD47}" type="slidenum">
              <a:rPr lang="it-IT" smtClean="0"/>
              <a:t>21</a:t>
            </a:fld>
            <a:endParaRPr lang="it-IT"/>
          </a:p>
        </p:txBody>
      </p:sp>
      <p:sp>
        <p:nvSpPr>
          <p:cNvPr id="4" name="CasellaDiTesto 3">
            <a:extLst>
              <a:ext uri="{FF2B5EF4-FFF2-40B4-BE49-F238E27FC236}">
                <a16:creationId xmlns:a16="http://schemas.microsoft.com/office/drawing/2014/main" id="{5C3DCEB4-1986-4963-92AC-FE113158F85C}"/>
              </a:ext>
            </a:extLst>
          </p:cNvPr>
          <p:cNvSpPr txBox="1"/>
          <p:nvPr/>
        </p:nvSpPr>
        <p:spPr>
          <a:xfrm>
            <a:off x="107380" y="1340710"/>
            <a:ext cx="9036620" cy="646331"/>
          </a:xfrm>
          <a:prstGeom prst="rect">
            <a:avLst/>
          </a:prstGeom>
          <a:solidFill>
            <a:schemeClr val="tx2">
              <a:lumMod val="20000"/>
              <a:lumOff val="80000"/>
            </a:schemeClr>
          </a:solidFill>
        </p:spPr>
        <p:txBody>
          <a:bodyPr wrap="square" rtlCol="0">
            <a:spAutoFit/>
          </a:bodyPr>
          <a:lstStyle/>
          <a:p>
            <a:pPr algn="just"/>
            <a:r>
              <a:rPr lang="it-IT" sz="1800" b="1" dirty="0">
                <a:solidFill>
                  <a:srgbClr val="000000"/>
                </a:solidFill>
                <a:effectLst/>
                <a:uFill>
                  <a:solidFill>
                    <a:srgbClr val="000000"/>
                  </a:solidFill>
                </a:uFill>
                <a:latin typeface="Book Antiqua" panose="02040602050305030304" pitchFamily="18" charset="0"/>
                <a:ea typeface="Times New Roman" panose="02020603050405020304" pitchFamily="18" charset="0"/>
              </a:rPr>
              <a:t>Obiettivi prioritari di miglioramento dell’efficienza per il nuovo triennio e scelte organizzative per raggiungerli</a:t>
            </a:r>
            <a:endParaRPr lang="it-IT" sz="1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sp>
        <p:nvSpPr>
          <p:cNvPr id="3" name="CasellaDiTesto 2">
            <a:extLst>
              <a:ext uri="{FF2B5EF4-FFF2-40B4-BE49-F238E27FC236}">
                <a16:creationId xmlns:a16="http://schemas.microsoft.com/office/drawing/2014/main" id="{B971AC15-2748-454F-9760-8461AB84BF5F}"/>
              </a:ext>
            </a:extLst>
          </p:cNvPr>
          <p:cNvSpPr txBox="1"/>
          <p:nvPr/>
        </p:nvSpPr>
        <p:spPr>
          <a:xfrm>
            <a:off x="107380" y="1987041"/>
            <a:ext cx="9036620" cy="5078313"/>
          </a:xfrm>
          <a:prstGeom prst="rect">
            <a:avLst/>
          </a:prstGeom>
          <a:solidFill>
            <a:schemeClr val="accent1">
              <a:lumMod val="20000"/>
              <a:lumOff val="80000"/>
            </a:schemeClr>
          </a:solidFill>
        </p:spPr>
        <p:txBody>
          <a:bodyPr wrap="square" rtlCol="0">
            <a:spAutoFit/>
          </a:bodyPr>
          <a:lstStyle/>
          <a:p>
            <a:pPr marL="342900" lvl="0" indent="-342900" algn="just">
              <a:buClr>
                <a:srgbClr val="000000"/>
              </a:buClr>
              <a:buFont typeface="+mj-lt"/>
              <a:buAutoNum type="arabicParenR" startAt="4"/>
            </a:pP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consentendo, nella massima misura possibile, gli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stage formativi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previsti dalla normativa di riferimento nazionale e regionale, partecipando ai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bandi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ed ai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progetti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che saranno predisposti dagli enti territoriali, onde introdurre e garantire la ragionevole durata del processo ed inserendo gli stagisti nei costituiti uffici del processo; </a:t>
            </a:r>
          </a:p>
          <a:p>
            <a:pPr marL="342900" lvl="0" indent="-342900" algn="just">
              <a:buClr>
                <a:srgbClr val="000000"/>
              </a:buClr>
              <a:buFont typeface="+mj-lt"/>
              <a:buAutoNum type="arabicParenR" startAt="4"/>
            </a:pPr>
            <a:endParaRPr lang="it-IT" sz="8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lvl="0" indent="-342900" algn="just">
              <a:buClr>
                <a:srgbClr val="000000"/>
              </a:buClr>
              <a:buFont typeface="+mj-lt"/>
              <a:buAutoNum type="arabicParenR" startAt="4"/>
            </a:pP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avvalendosi delle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convenzioni stipulate con le facoltà universitarie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e/o con le scuole di specializzazione per le professioni legali e con gli Ordini degli Avvocati, al fine di acquisire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assistenti di studio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che collaborino con il magistrato nell’attività giurisdizionale vera e propria, svolgendo ad esempio attività preparatorie e successive all’udienza, ricerche giurisprudenziali, elaborazioni di schede scientifiche sulle questioni principali, redazioni di bozze di provvedimenti, nonché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inserendo i tirocinanti negli uffici del processo</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p>
          <a:p>
            <a:pPr marL="342900" lvl="0" indent="-342900" algn="just">
              <a:buClr>
                <a:srgbClr val="000000"/>
              </a:buClr>
              <a:buFont typeface="+mj-lt"/>
              <a:buAutoNum type="arabicParenR" startAt="4"/>
            </a:pPr>
            <a:endParaRPr lang="it-IT" sz="8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lvl="0" indent="-342900" algn="just">
              <a:buClr>
                <a:srgbClr val="000000"/>
              </a:buClr>
              <a:buFont typeface="+mj-lt"/>
              <a:buAutoNum type="arabicParenR" startAt="4"/>
            </a:pP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stipulando altresì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convenzioni e/o accordi </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per il potenziamento delle strutture ausiliarie di cancelleria, con l’impiego di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lavoratori socialmente utili</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t>
            </a:r>
          </a:p>
          <a:p>
            <a:pPr marL="342900" lvl="0" indent="-342900" algn="just">
              <a:buClr>
                <a:srgbClr val="000000"/>
              </a:buClr>
              <a:buFont typeface="+mj-lt"/>
              <a:buAutoNum type="arabicParenR" startAt="4"/>
            </a:pPr>
            <a:endParaRPr lang="it-IT" sz="8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lvl="0" indent="-342900" algn="just">
              <a:buClr>
                <a:srgbClr val="000000"/>
              </a:buClr>
              <a:buFont typeface="+mj-lt"/>
              <a:buAutoNum type="arabicParenR" startAt="4"/>
            </a:pP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adottando in maniera condivisa con le rappresentanze dell’Avvocatura locale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protocolli condivisi di udienza e/o gestione dei ruoli</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in tale direzione in seguito alla costante interlocuzione fra la dirigenza dell’ufficio ed il locale consiglio dell’ordine sono stati istituiti dei tavoli tematici con la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partecipazione mista di avvocati e magistrati</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nell’ambito verranno adottati protocolli attinenti ai diversi aspetti dell’attività giurisdizionale.  </a:t>
            </a:r>
          </a:p>
          <a:p>
            <a:pPr marL="342900" lvl="0" indent="-342900" algn="just">
              <a:buClr>
                <a:srgbClr val="000000"/>
              </a:buClr>
              <a:buFont typeface="+mj-lt"/>
              <a:buAutoNum type="arabicParenR" startAt="4"/>
            </a:pPr>
            <a:endParaRPr lang="it-IT" sz="8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lvl="0" indent="-342900" algn="just">
              <a:buClr>
                <a:srgbClr val="000000"/>
              </a:buClr>
              <a:buFont typeface="+mj-lt"/>
              <a:buAutoNum type="arabicParenR" startAt="4"/>
            </a:pP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prevedendo ulteriori implementazioni del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progetto giustizia insieme</a:t>
            </a: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come recentemente avvenuto con l’apertura del nuovo sportello per la Volontaria Giurisdizione presso l’Ufficio del Giudice di Pace di Montepulciano.</a:t>
            </a:r>
          </a:p>
        </p:txBody>
      </p:sp>
    </p:spTree>
    <p:extLst>
      <p:ext uri="{BB962C8B-B14F-4D97-AF65-F5344CB8AC3E}">
        <p14:creationId xmlns:p14="http://schemas.microsoft.com/office/powerpoint/2010/main" val="3188054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numero diapositiva 1">
            <a:extLst>
              <a:ext uri="{FF2B5EF4-FFF2-40B4-BE49-F238E27FC236}">
                <a16:creationId xmlns:a16="http://schemas.microsoft.com/office/drawing/2014/main" id="{9D5FFB11-0BD3-406B-AC29-821CFEAB7E42}"/>
              </a:ext>
            </a:extLst>
          </p:cNvPr>
          <p:cNvSpPr>
            <a:spLocks noGrp="1"/>
          </p:cNvSpPr>
          <p:nvPr>
            <p:ph type="sldNum" sz="quarter" idx="12"/>
          </p:nvPr>
        </p:nvSpPr>
        <p:spPr/>
        <p:txBody>
          <a:bodyPr/>
          <a:lstStyle/>
          <a:p>
            <a:fld id="{804F3E0D-B61C-454A-A4AB-8B0624EEBD47}" type="slidenum">
              <a:rPr lang="it-IT" smtClean="0"/>
              <a:t>22</a:t>
            </a:fld>
            <a:endParaRPr lang="it-IT"/>
          </a:p>
        </p:txBody>
      </p:sp>
      <p:sp>
        <p:nvSpPr>
          <p:cNvPr id="4" name="CasellaDiTesto 3">
            <a:extLst>
              <a:ext uri="{FF2B5EF4-FFF2-40B4-BE49-F238E27FC236}">
                <a16:creationId xmlns:a16="http://schemas.microsoft.com/office/drawing/2014/main" id="{54646BB2-36BA-4EE3-8386-DD43E0444F2F}"/>
              </a:ext>
            </a:extLst>
          </p:cNvPr>
          <p:cNvSpPr txBox="1"/>
          <p:nvPr/>
        </p:nvSpPr>
        <p:spPr>
          <a:xfrm>
            <a:off x="107380" y="1340710"/>
            <a:ext cx="8641200" cy="369332"/>
          </a:xfrm>
          <a:prstGeom prst="rect">
            <a:avLst/>
          </a:prstGeom>
          <a:solidFill>
            <a:schemeClr val="tx2">
              <a:lumMod val="20000"/>
              <a:lumOff val="80000"/>
            </a:schemeClr>
          </a:solidFill>
        </p:spPr>
        <p:txBody>
          <a:bodyPr wrap="square" rtlCol="0">
            <a:spAutoFit/>
          </a:bodyPr>
          <a:lstStyle/>
          <a:p>
            <a:pPr algn="just"/>
            <a:r>
              <a:rPr lang="it-IT" sz="1800" b="1" dirty="0">
                <a:solidFill>
                  <a:srgbClr val="000000"/>
                </a:solidFill>
                <a:effectLst/>
                <a:uFill>
                  <a:solidFill>
                    <a:srgbClr val="000000"/>
                  </a:solidFill>
                </a:uFill>
                <a:latin typeface="Book Antiqua" panose="02040602050305030304" pitchFamily="18" charset="0"/>
                <a:ea typeface="Times New Roman" panose="02020603050405020304" pitchFamily="18" charset="0"/>
              </a:rPr>
              <a:t>Analisi ragionata della ripartizione dei magistrati tra il settore civile e penale </a:t>
            </a:r>
            <a:endParaRPr lang="it-IT" sz="1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sp>
        <p:nvSpPr>
          <p:cNvPr id="6" name="CasellaDiTesto 5">
            <a:extLst>
              <a:ext uri="{FF2B5EF4-FFF2-40B4-BE49-F238E27FC236}">
                <a16:creationId xmlns:a16="http://schemas.microsoft.com/office/drawing/2014/main" id="{9B9B21DF-5232-4CE1-ADBF-E9DCC5012167}"/>
              </a:ext>
            </a:extLst>
          </p:cNvPr>
          <p:cNvSpPr txBox="1"/>
          <p:nvPr/>
        </p:nvSpPr>
        <p:spPr>
          <a:xfrm>
            <a:off x="286455" y="1709293"/>
            <a:ext cx="8283050" cy="5147563"/>
          </a:xfrm>
          <a:prstGeom prst="rect">
            <a:avLst/>
          </a:prstGeom>
          <a:solidFill>
            <a:schemeClr val="accent1">
              <a:lumMod val="20000"/>
              <a:lumOff val="80000"/>
            </a:schemeClr>
          </a:solidFill>
        </p:spPr>
        <p:txBody>
          <a:bodyPr wrap="square">
            <a:spAutoFit/>
          </a:bodyPr>
          <a:lstStyle/>
          <a:p>
            <a:pPr algn="just"/>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La pianta organica del Tribunale di Siena prevede:</a:t>
            </a:r>
          </a:p>
          <a:p>
            <a:pPr algn="just"/>
            <a:endPar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Wingdings" panose="05000000000000000000" pitchFamily="2" charset="2"/>
              <a:buChar char="q"/>
            </a:pP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1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Presidente del Tribunale;</a:t>
            </a:r>
          </a:p>
          <a:p>
            <a:pPr marL="285750" indent="-285750" algn="just">
              <a:buFont typeface="Wingdings" panose="05000000000000000000" pitchFamily="2" charset="2"/>
              <a:buChar char="q"/>
            </a:pP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1   Presidente Sezione di Tribunale;</a:t>
            </a:r>
          </a:p>
          <a:p>
            <a:pPr marL="285750" indent="-285750" algn="just">
              <a:buFont typeface="Wingdings" panose="05000000000000000000" pitchFamily="2" charset="2"/>
              <a:buChar char="q"/>
            </a:pP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16   Giudici professionali;</a:t>
            </a:r>
          </a:p>
          <a:p>
            <a:pPr marL="285750" indent="-285750" algn="just">
              <a:buFont typeface="Wingdings" panose="05000000000000000000" pitchFamily="2" charset="2"/>
              <a:buChar char="q"/>
            </a:pP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1   Giudice Sezione Lavoro;</a:t>
            </a:r>
          </a:p>
          <a:p>
            <a:pPr marL="285750" indent="-285750" algn="just">
              <a:buFont typeface="Wingdings" panose="05000000000000000000" pitchFamily="2" charset="2"/>
              <a:buChar char="q"/>
            </a:pPr>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10   Giudici onorari di Pace;     </a:t>
            </a:r>
          </a:p>
          <a:p>
            <a:pPr algn="just"/>
            <a:r>
              <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p>
          <a:p>
            <a:pPr algn="just"/>
            <a:r>
              <a:rPr lang="it-IT" sz="135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Alla data della redazione del presente documento risultano coperti n. 12 posti di giudici professionali e </a:t>
            </a:r>
            <a:r>
              <a:rPr lang="it-IT" sz="135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vacanti n. 4 posti di giudici professionali</a:t>
            </a:r>
            <a:r>
              <a:rPr lang="it-IT" sz="135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destinati ad essere coperti con l’immissione in possesso dei magistrati ordinari in tirocinio di cui al D.M. 3.1.2020. </a:t>
            </a:r>
          </a:p>
          <a:p>
            <a:pPr algn="just"/>
            <a:r>
              <a:rPr lang="it-IT" sz="135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Quanto ai posti di magistrato onorario, dei 10 posti previsti nella pianta organica ne risulta </a:t>
            </a:r>
            <a:r>
              <a:rPr lang="it-IT" sz="135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vacante uno</a:t>
            </a:r>
            <a:r>
              <a:rPr lang="it-IT" sz="135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p>
          <a:p>
            <a:pPr algn="just"/>
            <a:endParaRPr lang="it-IT" sz="135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Wingdings" panose="05000000000000000000" pitchFamily="2" charset="2"/>
              <a:buChar char="v"/>
            </a:pPr>
            <a:r>
              <a:rPr lang="it-IT" sz="135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Con la precedente tabella è stata formalizzata la </a:t>
            </a:r>
            <a:r>
              <a:rPr lang="it-IT" sz="1350" b="1"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divisione tra il settore civile e quello penale </a:t>
            </a:r>
            <a:r>
              <a:rPr lang="it-IT" sz="135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dell’ufficio con conseguente istituzione delle rispettive sezioni, la civile presieduta dal presidente del Tribunale e la penale presieduta dal presidente di sezione dott. Luciano Costantini. </a:t>
            </a:r>
          </a:p>
          <a:p>
            <a:pPr marL="285750" indent="-285750" algn="just">
              <a:buFont typeface="Wingdings" panose="05000000000000000000" pitchFamily="2" charset="2"/>
              <a:buChar char="v"/>
            </a:pPr>
            <a:r>
              <a:rPr lang="it-IT" sz="135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Pur ritenendosi </a:t>
            </a:r>
            <a:r>
              <a:rPr lang="it-IT" sz="1350" u="sng"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non possibile</a:t>
            </a:r>
            <a:r>
              <a:rPr lang="it-IT" sz="135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 date le dimensioni dell’ufficio, introdurre </a:t>
            </a:r>
            <a:r>
              <a:rPr lang="it-IT" sz="1350" u="sng"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forme organizzative fondate su criteri di specializzazione dei magistrati</a:t>
            </a:r>
            <a:r>
              <a:rPr lang="it-IT" sz="135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 si ritiene, invece, </a:t>
            </a:r>
            <a:r>
              <a:rPr lang="it-IT" sz="1350" b="1"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necessario confermare la netta e formale suddivisione dell’ufficio nelle due sezioni civile e penale con totale indipendenza ed autosufficienza delle due articolazioni</a:t>
            </a:r>
            <a:r>
              <a:rPr lang="it-IT" sz="135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p>
          <a:p>
            <a:pPr marL="285750" indent="-285750" algn="just">
              <a:buFont typeface="Wingdings" panose="05000000000000000000" pitchFamily="2" charset="2"/>
              <a:buChar char="v"/>
            </a:pPr>
            <a:r>
              <a:rPr lang="it-IT" sz="135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In seguito alla mancanza di specializzazione all’interno delle due sezioni si è ritenuto di dovere prestare una particolare attenzione alla creazione di frequenti occasioni, formali ed informali, di </a:t>
            </a:r>
            <a:r>
              <a:rPr lang="it-IT" sz="1350" b="1"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scambio di informazioni sulle esperienze giurisprudenziali</a:t>
            </a:r>
            <a:r>
              <a:rPr lang="it-IT" sz="135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endParaRPr lang="it-IT" sz="1400"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algn="just"/>
            <a:endParaRPr lang="it-IT" sz="1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75310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numero diapositiva 1">
            <a:extLst>
              <a:ext uri="{FF2B5EF4-FFF2-40B4-BE49-F238E27FC236}">
                <a16:creationId xmlns:a16="http://schemas.microsoft.com/office/drawing/2014/main" id="{B67D190A-2FE7-4D5F-B453-783148A0F941}"/>
              </a:ext>
            </a:extLst>
          </p:cNvPr>
          <p:cNvSpPr>
            <a:spLocks noGrp="1"/>
          </p:cNvSpPr>
          <p:nvPr>
            <p:ph type="sldNum" sz="quarter" idx="12"/>
          </p:nvPr>
        </p:nvSpPr>
        <p:spPr/>
        <p:txBody>
          <a:bodyPr/>
          <a:lstStyle/>
          <a:p>
            <a:fld id="{804F3E0D-B61C-454A-A4AB-8B0624EEBD47}" type="slidenum">
              <a:rPr lang="it-IT" smtClean="0"/>
              <a:t>23</a:t>
            </a:fld>
            <a:endParaRPr lang="it-IT"/>
          </a:p>
        </p:txBody>
      </p:sp>
      <p:sp>
        <p:nvSpPr>
          <p:cNvPr id="6" name="CasellaDiTesto 5">
            <a:extLst>
              <a:ext uri="{FF2B5EF4-FFF2-40B4-BE49-F238E27FC236}">
                <a16:creationId xmlns:a16="http://schemas.microsoft.com/office/drawing/2014/main" id="{8B427B4B-7AF1-4BD7-A9FE-20BCA5255858}"/>
              </a:ext>
            </a:extLst>
          </p:cNvPr>
          <p:cNvSpPr txBox="1"/>
          <p:nvPr/>
        </p:nvSpPr>
        <p:spPr>
          <a:xfrm>
            <a:off x="107380" y="1340710"/>
            <a:ext cx="8785220" cy="369332"/>
          </a:xfrm>
          <a:prstGeom prst="rect">
            <a:avLst/>
          </a:prstGeom>
          <a:solidFill>
            <a:schemeClr val="tx2">
              <a:lumMod val="20000"/>
              <a:lumOff val="80000"/>
            </a:schemeClr>
          </a:solidFill>
        </p:spPr>
        <p:txBody>
          <a:bodyPr wrap="square" rtlCol="0">
            <a:spAutoFit/>
          </a:bodyPr>
          <a:lstStyle/>
          <a:p>
            <a:pPr algn="just"/>
            <a:r>
              <a:rPr lang="it-IT" sz="1800" b="1" dirty="0">
                <a:solidFill>
                  <a:srgbClr val="000000"/>
                </a:solidFill>
                <a:effectLst/>
                <a:uFill>
                  <a:solidFill>
                    <a:srgbClr val="000000"/>
                  </a:solidFill>
                </a:uFill>
                <a:latin typeface="Book Antiqua" panose="02040602050305030304" pitchFamily="18" charset="0"/>
                <a:ea typeface="Times New Roman" panose="02020603050405020304" pitchFamily="18" charset="0"/>
              </a:rPr>
              <a:t>Analisi ragionata della ripartizione dei magistrati tra il settore civile e penale </a:t>
            </a:r>
            <a:endParaRPr lang="it-IT" sz="1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sp>
        <p:nvSpPr>
          <p:cNvPr id="4" name="CasellaDiTesto 3">
            <a:extLst>
              <a:ext uri="{FF2B5EF4-FFF2-40B4-BE49-F238E27FC236}">
                <a16:creationId xmlns:a16="http://schemas.microsoft.com/office/drawing/2014/main" id="{28C9FD36-71FC-4F4A-AF6B-BF252C387FE2}"/>
              </a:ext>
            </a:extLst>
          </p:cNvPr>
          <p:cNvSpPr txBox="1"/>
          <p:nvPr/>
        </p:nvSpPr>
        <p:spPr>
          <a:xfrm>
            <a:off x="287405" y="1775641"/>
            <a:ext cx="8425170" cy="5016758"/>
          </a:xfrm>
          <a:prstGeom prst="rect">
            <a:avLst/>
          </a:prstGeom>
          <a:solidFill>
            <a:schemeClr val="accent1">
              <a:lumMod val="20000"/>
              <a:lumOff val="80000"/>
            </a:schemeClr>
          </a:solidFill>
        </p:spPr>
        <p:txBody>
          <a:bodyPr wrap="square" rtlCol="0">
            <a:spAutoFit/>
          </a:bodyPr>
          <a:lstStyle/>
          <a:p>
            <a:pPr marL="285750" indent="-285750" algn="just">
              <a:buFont typeface="Wingdings" panose="05000000000000000000" pitchFamily="2" charset="2"/>
              <a:buChar char="v"/>
            </a:pP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La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creazione delle due sezioni </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e la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ripartizione dei magistrati </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fra le stesse tiene conto, </a:t>
            </a:r>
            <a:r>
              <a:rPr lang="it-IT" sz="1600" u="sng"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quanto alla sezione  civile</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della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creazione dei due nuovi ruoli di civile contenzioso ordinario</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disposta durante la vigenza della precedente tabella,  dei programmi posti in essere finalizzati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all’abbattimento dell’arretrato ultra triennale</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della necessità di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ridurre i tempi di definizione delle cause</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della destinazione di un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magistrato in via esclusiva alle funzioni di giudice tutelare e della volontaria giurisdizione </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ed, ancora, al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raddoppio della cadenza delle udienze del Collegio civile. </a:t>
            </a:r>
          </a:p>
          <a:p>
            <a:pPr algn="just"/>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p>
          <a:p>
            <a:pPr marL="285750" indent="-285750" algn="just">
              <a:buFont typeface="Wingdings" panose="05000000000000000000" pitchFamily="2" charset="2"/>
              <a:buChar char="v"/>
            </a:pP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Quanto, invece, alla </a:t>
            </a:r>
            <a:r>
              <a:rPr lang="it-IT" sz="1600" u="sng"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sezione penale</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si è tenuto conto della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maggior sofferenza numerica </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che era stata ravvisata nell’ufficio G.I.P./G.U.P., anche alla luce della previsione ordinamentale di un dimensionamento “ non inferiore ad un terzo rispetto al numero di magistrati previsti in organico presso la relativa Procura della Repubblica e ad un decimo rispetto all’organico dell’intero Tribunale “;  ciò ha comportato la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conferma</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dell’assegnazione alle funzioni di G.I.P./G.U.P.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del terzo giudice a tempo pieno</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salvo quanto attualmente previsto in via temporanea fino all’immissione in servizio dei MOT nominati con DM 3.1.2020;  </a:t>
            </a:r>
          </a:p>
          <a:p>
            <a:pPr marL="285750" indent="-285750" algn="just">
              <a:buFont typeface="Wingdings" panose="05000000000000000000" pitchFamily="2" charset="2"/>
              <a:buChar char="v"/>
            </a:pP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con specifico riferimento al </a:t>
            </a:r>
            <a:r>
              <a:rPr lang="it-IT" sz="1600" u="sng"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settore dibattimentale</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in seguito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all’abrogazione della previsione contenuta nell’art. 13 d. lgs. n. 160/2016 </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si è potuto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valorizzare  l’apporto di tutti i magistrati </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assegnati a tale settore.  </a:t>
            </a:r>
          </a:p>
        </p:txBody>
      </p:sp>
    </p:spTree>
    <p:extLst>
      <p:ext uri="{BB962C8B-B14F-4D97-AF65-F5344CB8AC3E}">
        <p14:creationId xmlns:p14="http://schemas.microsoft.com/office/powerpoint/2010/main" val="26727376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numero diapositiva 1">
            <a:extLst>
              <a:ext uri="{FF2B5EF4-FFF2-40B4-BE49-F238E27FC236}">
                <a16:creationId xmlns:a16="http://schemas.microsoft.com/office/drawing/2014/main" id="{3965F738-1B59-4738-82E7-A737F000D922}"/>
              </a:ext>
            </a:extLst>
          </p:cNvPr>
          <p:cNvSpPr>
            <a:spLocks noGrp="1"/>
          </p:cNvSpPr>
          <p:nvPr>
            <p:ph type="sldNum" sz="quarter" idx="12"/>
          </p:nvPr>
        </p:nvSpPr>
        <p:spPr/>
        <p:txBody>
          <a:bodyPr/>
          <a:lstStyle/>
          <a:p>
            <a:fld id="{804F3E0D-B61C-454A-A4AB-8B0624EEBD47}" type="slidenum">
              <a:rPr lang="it-IT" smtClean="0"/>
              <a:t>24</a:t>
            </a:fld>
            <a:endParaRPr lang="it-IT"/>
          </a:p>
        </p:txBody>
      </p:sp>
      <p:sp>
        <p:nvSpPr>
          <p:cNvPr id="3" name="CasellaDiTesto 2">
            <a:extLst>
              <a:ext uri="{FF2B5EF4-FFF2-40B4-BE49-F238E27FC236}">
                <a16:creationId xmlns:a16="http://schemas.microsoft.com/office/drawing/2014/main" id="{4F938CEC-6D24-4B01-9CF2-FE3C12D73392}"/>
              </a:ext>
            </a:extLst>
          </p:cNvPr>
          <p:cNvSpPr txBox="1"/>
          <p:nvPr/>
        </p:nvSpPr>
        <p:spPr>
          <a:xfrm>
            <a:off x="93738" y="1710042"/>
            <a:ext cx="8569190" cy="5262979"/>
          </a:xfrm>
          <a:prstGeom prst="rect">
            <a:avLst/>
          </a:prstGeom>
          <a:solidFill>
            <a:schemeClr val="accent1">
              <a:lumMod val="20000"/>
              <a:lumOff val="80000"/>
            </a:schemeClr>
          </a:solidFill>
        </p:spPr>
        <p:txBody>
          <a:bodyPr wrap="square" rtlCol="0">
            <a:spAutoFit/>
          </a:bodyPr>
          <a:lstStyle/>
          <a:p>
            <a:pPr marL="285750" indent="-285750" algn="just">
              <a:buFont typeface="Wingdings" panose="05000000000000000000" pitchFamily="2" charset="2"/>
              <a:buChar char="v"/>
            </a:pP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Con specifico riferimento al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settore della giustizia del lavoro</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alle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oggettive difficoltà più volte segnalate </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dal dott. Delio Cammarosano (pendenza in costante aumento e pari nel 2017 ad oltre 1.000 unità;  tempi di fissazione della prima udienza di comparizione personale delle parti assai differenziati  a seconda dell’urgenza della materia:  da 60 gg. a 120 giorni, fino a 12 mesi ed oltre, attesa la necessità di garantire costantemente taluni spazi per il funzionamento del binario dell’urgenza; situazione  aggravata esponenzialmente con l’introduzione a “costo zero” del rito sommario in materia di licenziamenti, individuali e collettivi, in ambito di art. 18 l. 1970/n. 300) si è potuto far fronte  con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l’assegnazione  del magistrato destinato a funzioni promiscue</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allo stato individuato nella dott.ssa Elena Pollini che poi dal mese di settembre 2021 sarà sostituita dal dott. Francesco </a:t>
            </a:r>
            <a:r>
              <a:rPr lang="it-IT" sz="1600" dirty="0" err="1">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Cerretelli</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alle funzioni tabellari di giudice del lavoro. </a:t>
            </a:r>
          </a:p>
          <a:p>
            <a:pPr marL="285750" indent="-285750" algn="just">
              <a:buFont typeface="Wingdings" panose="05000000000000000000" pitchFamily="2" charset="2"/>
              <a:buChar char="v"/>
            </a:pP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In questo modo si è potuto intervenire sul ruolo del dott. Delio Cammarosano, per dimensioni e natura degli affari trattati allo stato superiore a qualsiasi ipotizzabile limite ragionevole di esigibilità,  consentendo allo stesso di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ridurre i tempi di fissazione delle udienze con ulteriore effetto di contrazione dei tempi di definizione dei giudizi</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p>
          <a:p>
            <a:pPr marL="285750" indent="-285750" algn="just">
              <a:buFont typeface="Wingdings" panose="05000000000000000000" pitchFamily="2" charset="2"/>
              <a:buChar char="v"/>
            </a:pP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Preso atto dei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risultati positivi </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conseguiti si è ritenuto di confermare l’affiancamento, già disposto sulla base delle disposizioni tabellari previgenti,  del G.O.T. dott.ssa Chiara Flavia Scarselli ai magistrati destinati alla trattazione delle cause di lavoro dott. Delio Cammarosano  e dott.ssa Elena Pollini e quindi dott. Francesco </a:t>
            </a:r>
            <a:r>
              <a:rPr lang="it-IT" sz="1600" dirty="0" err="1">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Cerretelli</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p>
        </p:txBody>
      </p:sp>
      <p:sp>
        <p:nvSpPr>
          <p:cNvPr id="5" name="CasellaDiTesto 4">
            <a:extLst>
              <a:ext uri="{FF2B5EF4-FFF2-40B4-BE49-F238E27FC236}">
                <a16:creationId xmlns:a16="http://schemas.microsoft.com/office/drawing/2014/main" id="{EC1F789C-15A3-41E1-8227-0242433FC4A5}"/>
              </a:ext>
            </a:extLst>
          </p:cNvPr>
          <p:cNvSpPr txBox="1"/>
          <p:nvPr/>
        </p:nvSpPr>
        <p:spPr>
          <a:xfrm>
            <a:off x="107380" y="1340710"/>
            <a:ext cx="8785220" cy="369332"/>
          </a:xfrm>
          <a:prstGeom prst="rect">
            <a:avLst/>
          </a:prstGeom>
          <a:solidFill>
            <a:schemeClr val="tx2">
              <a:lumMod val="20000"/>
              <a:lumOff val="80000"/>
            </a:schemeClr>
          </a:solidFill>
        </p:spPr>
        <p:txBody>
          <a:bodyPr wrap="square" rtlCol="0">
            <a:spAutoFit/>
          </a:bodyPr>
          <a:lstStyle/>
          <a:p>
            <a:pPr algn="just"/>
            <a:r>
              <a:rPr lang="it-IT" sz="1800" b="1" dirty="0">
                <a:solidFill>
                  <a:srgbClr val="000000"/>
                </a:solidFill>
                <a:effectLst/>
                <a:uFill>
                  <a:solidFill>
                    <a:srgbClr val="000000"/>
                  </a:solidFill>
                </a:uFill>
                <a:latin typeface="Book Antiqua" panose="02040602050305030304" pitchFamily="18" charset="0"/>
                <a:ea typeface="Times New Roman" panose="02020603050405020304" pitchFamily="18" charset="0"/>
              </a:rPr>
              <a:t>Analisi ragionata della ripartizione dei magistrati tra il settore civile e penale </a:t>
            </a:r>
            <a:endParaRPr lang="it-IT" sz="1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17215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solidFill>
            <a:schemeClr val="accent1">
              <a:lumMod val="20000"/>
              <a:lumOff val="80000"/>
            </a:schemeClr>
          </a:solidFill>
        </p:spPr>
      </p:pic>
      <p:sp>
        <p:nvSpPr>
          <p:cNvPr id="2" name="CasellaDiTesto 1">
            <a:extLst>
              <a:ext uri="{FF2B5EF4-FFF2-40B4-BE49-F238E27FC236}">
                <a16:creationId xmlns:a16="http://schemas.microsoft.com/office/drawing/2014/main" id="{83D2D521-5740-4DCD-8BF5-C0064BD923EB}"/>
              </a:ext>
            </a:extLst>
          </p:cNvPr>
          <p:cNvSpPr txBox="1"/>
          <p:nvPr/>
        </p:nvSpPr>
        <p:spPr>
          <a:xfrm>
            <a:off x="594320" y="2062766"/>
            <a:ext cx="8519458" cy="2215991"/>
          </a:xfrm>
          <a:prstGeom prst="rect">
            <a:avLst/>
          </a:prstGeom>
          <a:solidFill>
            <a:schemeClr val="accent1">
              <a:lumMod val="20000"/>
              <a:lumOff val="80000"/>
            </a:schemeClr>
          </a:solidFill>
        </p:spPr>
        <p:txBody>
          <a:bodyPr wrap="square" rtlCol="0">
            <a:spAutoFit/>
          </a:bodyPr>
          <a:lstStyle/>
          <a:p>
            <a:pPr algn="ctr"/>
            <a:r>
              <a:rPr lang="it-IT" sz="2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La </a:t>
            </a:r>
            <a:r>
              <a:rPr lang="it-IT" sz="2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tabella</a:t>
            </a:r>
            <a:r>
              <a:rPr lang="it-IT" sz="2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costituisce il </a:t>
            </a:r>
            <a:r>
              <a:rPr lang="it-IT" sz="2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progetto organizzativo</a:t>
            </a:r>
            <a:r>
              <a:rPr lang="it-IT" sz="2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dell’Ufficio e </a:t>
            </a:r>
          </a:p>
          <a:p>
            <a:pPr algn="just"/>
            <a:r>
              <a:rPr lang="it-IT" sz="2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rappresenta lo </a:t>
            </a:r>
            <a:r>
              <a:rPr lang="it-IT" sz="24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strumento</a:t>
            </a:r>
            <a:r>
              <a:rPr lang="it-IT" sz="2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che concorre ad assicurare, tenuto conto delle risorse disponibili, </a:t>
            </a:r>
          </a:p>
          <a:p>
            <a:pPr algn="just"/>
            <a:r>
              <a:rPr lang="it-IT" sz="24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un </a:t>
            </a:r>
            <a:r>
              <a:rPr lang="it-IT" sz="2400" u="sng"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efficiente svolgimento della funzione giurisdizionale</a:t>
            </a:r>
            <a:r>
              <a:rPr lang="it-IT" sz="1800" u="sng" dirty="0">
                <a:solidFill>
                  <a:srgbClr val="000000"/>
                </a:solidFill>
                <a:effectLst/>
                <a:uFill>
                  <a:solidFill>
                    <a:srgbClr val="000000"/>
                  </a:solidFill>
                </a:uFill>
                <a:latin typeface="Book Antiqua" panose="02040602050305030304" pitchFamily="18" charset="0"/>
                <a:ea typeface="Book Antiqua" panose="02040602050305030304" pitchFamily="18" charset="0"/>
                <a:cs typeface="Book Antiqua" panose="02040602050305030304" pitchFamily="18" charset="0"/>
              </a:rPr>
              <a:t>. </a:t>
            </a:r>
          </a:p>
          <a:p>
            <a:pPr algn="just"/>
            <a:endParaRPr lang="it-IT" sz="1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sp>
        <p:nvSpPr>
          <p:cNvPr id="3" name="CasellaDiTesto 2">
            <a:extLst>
              <a:ext uri="{FF2B5EF4-FFF2-40B4-BE49-F238E27FC236}">
                <a16:creationId xmlns:a16="http://schemas.microsoft.com/office/drawing/2014/main" id="{C320C692-20FF-4BCA-B132-C713D8205899}"/>
              </a:ext>
            </a:extLst>
          </p:cNvPr>
          <p:cNvSpPr txBox="1"/>
          <p:nvPr/>
        </p:nvSpPr>
        <p:spPr>
          <a:xfrm>
            <a:off x="611450" y="1412720"/>
            <a:ext cx="7561050" cy="461665"/>
          </a:xfrm>
          <a:prstGeom prst="rect">
            <a:avLst/>
          </a:prstGeom>
          <a:solidFill>
            <a:schemeClr val="accent1">
              <a:lumMod val="20000"/>
              <a:lumOff val="80000"/>
            </a:schemeClr>
          </a:solidFill>
        </p:spPr>
        <p:txBody>
          <a:bodyPr wrap="square" rtlCol="0">
            <a:spAutoFit/>
          </a:bodyPr>
          <a:lstStyle/>
          <a:p>
            <a:r>
              <a:rPr lang="it-IT" sz="2400" b="1" u="sng" dirty="0"/>
              <a:t>IL SISTEMA TABELLARE</a:t>
            </a:r>
          </a:p>
        </p:txBody>
      </p:sp>
      <p:cxnSp>
        <p:nvCxnSpPr>
          <p:cNvPr id="6" name="Connettore 2 5">
            <a:extLst>
              <a:ext uri="{FF2B5EF4-FFF2-40B4-BE49-F238E27FC236}">
                <a16:creationId xmlns:a16="http://schemas.microsoft.com/office/drawing/2014/main" id="{145BABB9-8724-4BDD-85CD-2DF5DE7802C2}"/>
              </a:ext>
            </a:extLst>
          </p:cNvPr>
          <p:cNvCxnSpPr/>
          <p:nvPr/>
        </p:nvCxnSpPr>
        <p:spPr>
          <a:xfrm>
            <a:off x="2483710" y="4645722"/>
            <a:ext cx="64809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Connettore 2 7">
            <a:extLst>
              <a:ext uri="{FF2B5EF4-FFF2-40B4-BE49-F238E27FC236}">
                <a16:creationId xmlns:a16="http://schemas.microsoft.com/office/drawing/2014/main" id="{C66C3911-F04B-4B31-B4BF-B225189A7152}"/>
              </a:ext>
            </a:extLst>
          </p:cNvPr>
          <p:cNvCxnSpPr/>
          <p:nvPr/>
        </p:nvCxnSpPr>
        <p:spPr>
          <a:xfrm>
            <a:off x="3965698" y="4645722"/>
            <a:ext cx="64809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CasellaDiTesto 10">
            <a:extLst>
              <a:ext uri="{FF2B5EF4-FFF2-40B4-BE49-F238E27FC236}">
                <a16:creationId xmlns:a16="http://schemas.microsoft.com/office/drawing/2014/main" id="{EED8FDE8-6906-4F0A-9A42-0A5CD5CC2808}"/>
              </a:ext>
            </a:extLst>
          </p:cNvPr>
          <p:cNvSpPr txBox="1"/>
          <p:nvPr/>
        </p:nvSpPr>
        <p:spPr>
          <a:xfrm>
            <a:off x="0" y="4275042"/>
            <a:ext cx="9144000" cy="2585323"/>
          </a:xfrm>
          <a:prstGeom prst="rect">
            <a:avLst/>
          </a:prstGeom>
          <a:solidFill>
            <a:schemeClr val="tx2">
              <a:lumMod val="20000"/>
              <a:lumOff val="80000"/>
            </a:schemeClr>
          </a:solidFill>
          <a:ln>
            <a:solidFill>
              <a:schemeClr val="dk1">
                <a:shade val="95000"/>
                <a:satMod val="105000"/>
              </a:schemeClr>
            </a:solidFill>
          </a:ln>
        </p:spPr>
        <p:txBody>
          <a:bodyPr wrap="square" rtlCol="0">
            <a:spAutoFit/>
          </a:bodyPr>
          <a:lstStyle/>
          <a:p>
            <a:r>
              <a:rPr lang="it-IT" b="1" dirty="0">
                <a:latin typeface="Tahoma" panose="020B0604030504040204" pitchFamily="34" charset="0"/>
                <a:ea typeface="Tahoma" panose="020B0604030504040204" pitchFamily="34" charset="0"/>
                <a:cs typeface="Tahoma" panose="020B0604030504040204" pitchFamily="34" charset="0"/>
              </a:rPr>
              <a:t>Il progetto tabellare              </a:t>
            </a:r>
            <a:r>
              <a:rPr lang="it-IT" dirty="0">
                <a:latin typeface="Tahoma" panose="020B0604030504040204" pitchFamily="34" charset="0"/>
                <a:ea typeface="Tahoma" panose="020B0604030504040204" pitchFamily="34" charset="0"/>
                <a:cs typeface="Tahoma" panose="020B0604030504040204" pitchFamily="34" charset="0"/>
              </a:rPr>
              <a:t>segue           alla predisposizione del </a:t>
            </a:r>
            <a:r>
              <a:rPr lang="it-IT" u="sng" dirty="0">
                <a:latin typeface="Tahoma" panose="020B0604030504040204" pitchFamily="34" charset="0"/>
                <a:ea typeface="Tahoma" panose="020B0604030504040204" pitchFamily="34" charset="0"/>
                <a:cs typeface="Tahoma" panose="020B0604030504040204" pitchFamily="34" charset="0"/>
              </a:rPr>
              <a:t>documento organizzativo generale</a:t>
            </a:r>
            <a:r>
              <a:rPr lang="it-IT" dirty="0">
                <a:latin typeface="Tahoma" panose="020B0604030504040204" pitchFamily="34" charset="0"/>
                <a:ea typeface="Tahoma" panose="020B0604030504040204" pitchFamily="34" charset="0"/>
                <a:cs typeface="Tahoma" panose="020B0604030504040204" pitchFamily="34" charset="0"/>
              </a:rPr>
              <a:t>  che,   partendo dall’analisi :       </a:t>
            </a:r>
          </a:p>
          <a:p>
            <a:pPr marL="3486150" lvl="7" indent="-285750">
              <a:buFont typeface="Arial" panose="020B0604020202020204" pitchFamily="34" charset="0"/>
              <a:buChar char="•"/>
            </a:pPr>
            <a:r>
              <a:rPr lang="it-IT" dirty="0">
                <a:latin typeface="Tahoma" panose="020B0604030504040204" pitchFamily="34" charset="0"/>
                <a:ea typeface="Tahoma" panose="020B0604030504040204" pitchFamily="34" charset="0"/>
                <a:cs typeface="Tahoma" panose="020B0604030504040204" pitchFamily="34" charset="0"/>
              </a:rPr>
              <a:t>dello stato dei servizi, </a:t>
            </a:r>
          </a:p>
          <a:p>
            <a:pPr marL="3486150" lvl="7" indent="-285750">
              <a:buFont typeface="Arial" panose="020B0604020202020204" pitchFamily="34" charset="0"/>
              <a:buChar char="•"/>
            </a:pPr>
            <a:r>
              <a:rPr lang="it-IT" dirty="0">
                <a:latin typeface="Tahoma" panose="020B0604030504040204" pitchFamily="34" charset="0"/>
                <a:ea typeface="Tahoma" panose="020B0604030504040204" pitchFamily="34" charset="0"/>
                <a:cs typeface="Tahoma" panose="020B0604030504040204" pitchFamily="34" charset="0"/>
              </a:rPr>
              <a:t>dei carichi di lavoro, </a:t>
            </a:r>
          </a:p>
          <a:p>
            <a:pPr marL="3486150" lvl="7" indent="-285750">
              <a:buFont typeface="Arial" panose="020B0604020202020204" pitchFamily="34" charset="0"/>
              <a:buChar char="•"/>
            </a:pPr>
            <a:r>
              <a:rPr lang="it-IT" dirty="0">
                <a:latin typeface="Tahoma" panose="020B0604030504040204" pitchFamily="34" charset="0"/>
                <a:ea typeface="Tahoma" panose="020B0604030504040204" pitchFamily="34" charset="0"/>
                <a:cs typeface="Tahoma" panose="020B0604030504040204" pitchFamily="34" charset="0"/>
              </a:rPr>
              <a:t>dei flussi e delle pendenze, </a:t>
            </a:r>
          </a:p>
          <a:p>
            <a:r>
              <a:rPr lang="it-IT" dirty="0">
                <a:latin typeface="Tahoma" panose="020B0604030504040204" pitchFamily="34" charset="0"/>
                <a:ea typeface="Tahoma" panose="020B0604030504040204" pitchFamily="34" charset="0"/>
                <a:cs typeface="Tahoma" panose="020B0604030504040204" pitchFamily="34" charset="0"/>
              </a:rPr>
              <a:t>contiene l’impegno a realizzare </a:t>
            </a:r>
            <a:r>
              <a:rPr lang="it-IT" b="1" dirty="0">
                <a:latin typeface="Tahoma" panose="020B0604030504040204" pitchFamily="34" charset="0"/>
                <a:ea typeface="Tahoma" panose="020B0604030504040204" pitchFamily="34" charset="0"/>
                <a:cs typeface="Tahoma" panose="020B0604030504040204" pitchFamily="34" charset="0"/>
              </a:rPr>
              <a:t>gli obiettivi </a:t>
            </a:r>
            <a:r>
              <a:rPr lang="it-IT" dirty="0">
                <a:latin typeface="Tahoma" panose="020B0604030504040204" pitchFamily="34" charset="0"/>
                <a:ea typeface="Tahoma" panose="020B0604030504040204" pitchFamily="34" charset="0"/>
                <a:cs typeface="Tahoma" panose="020B0604030504040204" pitchFamily="34" charset="0"/>
              </a:rPr>
              <a:t>in esso prefissati:</a:t>
            </a:r>
          </a:p>
          <a:p>
            <a:pPr marL="3028950" lvl="6" indent="-285750">
              <a:buFont typeface="Arial" panose="020B0604020202020204" pitchFamily="34" charset="0"/>
              <a:buChar char="•"/>
            </a:pPr>
            <a:r>
              <a:rPr lang="it-IT" dirty="0">
                <a:latin typeface="Tahoma" panose="020B0604030504040204" pitchFamily="34" charset="0"/>
                <a:ea typeface="Tahoma" panose="020B0604030504040204" pitchFamily="34" charset="0"/>
                <a:cs typeface="Tahoma" panose="020B0604030504040204" pitchFamily="34" charset="0"/>
              </a:rPr>
              <a:t>miglioramento dell’efficienza dell’attività giudiziaria, </a:t>
            </a:r>
          </a:p>
          <a:p>
            <a:pPr marL="3028950" lvl="6" indent="-285750">
              <a:buFont typeface="Arial" panose="020B0604020202020204" pitchFamily="34" charset="0"/>
              <a:buChar char="•"/>
            </a:pPr>
            <a:r>
              <a:rPr lang="it-IT" dirty="0">
                <a:latin typeface="Tahoma" panose="020B0604030504040204" pitchFamily="34" charset="0"/>
                <a:ea typeface="Tahoma" panose="020B0604030504040204" pitchFamily="34" charset="0"/>
                <a:cs typeface="Tahoma" panose="020B0604030504040204" pitchFamily="34" charset="0"/>
              </a:rPr>
              <a:t>riduzione dell’arretrato  </a:t>
            </a:r>
          </a:p>
          <a:p>
            <a:pPr marL="3028950" lvl="6" indent="-285750">
              <a:buFont typeface="Arial" panose="020B0604020202020204" pitchFamily="34" charset="0"/>
              <a:buChar char="•"/>
            </a:pPr>
            <a:r>
              <a:rPr lang="it-IT" dirty="0">
                <a:latin typeface="Tahoma" panose="020B0604030504040204" pitchFamily="34" charset="0"/>
                <a:ea typeface="Tahoma" panose="020B0604030504040204" pitchFamily="34" charset="0"/>
                <a:cs typeface="Tahoma" panose="020B0604030504040204" pitchFamily="34" charset="0"/>
              </a:rPr>
              <a:t>riduzione dei tempi di definizione dei procedimenti.</a:t>
            </a:r>
          </a:p>
        </p:txBody>
      </p:sp>
      <p:cxnSp>
        <p:nvCxnSpPr>
          <p:cNvPr id="12" name="Connettore 2 11">
            <a:extLst>
              <a:ext uri="{FF2B5EF4-FFF2-40B4-BE49-F238E27FC236}">
                <a16:creationId xmlns:a16="http://schemas.microsoft.com/office/drawing/2014/main" id="{3D5140C9-B4FB-4393-88D8-CA46FC5F4D6C}"/>
              </a:ext>
            </a:extLst>
          </p:cNvPr>
          <p:cNvCxnSpPr/>
          <p:nvPr/>
        </p:nvCxnSpPr>
        <p:spPr>
          <a:xfrm>
            <a:off x="2483710" y="4480382"/>
            <a:ext cx="7201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Connettore 2 13">
            <a:extLst>
              <a:ext uri="{FF2B5EF4-FFF2-40B4-BE49-F238E27FC236}">
                <a16:creationId xmlns:a16="http://schemas.microsoft.com/office/drawing/2014/main" id="{422AE4E0-1D64-4BD7-8EEA-6B5B7125D465}"/>
              </a:ext>
            </a:extLst>
          </p:cNvPr>
          <p:cNvCxnSpPr/>
          <p:nvPr/>
        </p:nvCxnSpPr>
        <p:spPr>
          <a:xfrm>
            <a:off x="3965698" y="4480382"/>
            <a:ext cx="7201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Segnaposto numero diapositiva 12">
            <a:extLst>
              <a:ext uri="{FF2B5EF4-FFF2-40B4-BE49-F238E27FC236}">
                <a16:creationId xmlns:a16="http://schemas.microsoft.com/office/drawing/2014/main" id="{575D376D-1143-4681-B803-7954EB681D06}"/>
              </a:ext>
            </a:extLst>
          </p:cNvPr>
          <p:cNvSpPr>
            <a:spLocks noGrp="1"/>
          </p:cNvSpPr>
          <p:nvPr>
            <p:ph type="sldNum" sz="quarter" idx="12"/>
          </p:nvPr>
        </p:nvSpPr>
        <p:spPr/>
        <p:txBody>
          <a:bodyPr/>
          <a:lstStyle/>
          <a:p>
            <a:fld id="{804F3E0D-B61C-454A-A4AB-8B0624EEBD47}" type="slidenum">
              <a:rPr lang="it-IT" smtClean="0"/>
              <a:t>3</a:t>
            </a:fld>
            <a:endParaRPr lang="it-IT"/>
          </a:p>
        </p:txBody>
      </p:sp>
    </p:spTree>
    <p:extLst>
      <p:ext uri="{BB962C8B-B14F-4D97-AF65-F5344CB8AC3E}">
        <p14:creationId xmlns:p14="http://schemas.microsoft.com/office/powerpoint/2010/main" val="3421125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a:extLst>
              <a:ext uri="{FF2B5EF4-FFF2-40B4-BE49-F238E27FC236}">
                <a16:creationId xmlns:a16="http://schemas.microsoft.com/office/drawing/2014/main" id="{6217A8C8-5BBC-42D5-A1D7-87D1D11C2E7D}"/>
              </a:ext>
            </a:extLst>
          </p:cNvPr>
          <p:cNvSpPr txBox="1"/>
          <p:nvPr/>
        </p:nvSpPr>
        <p:spPr>
          <a:xfrm>
            <a:off x="539440" y="1340710"/>
            <a:ext cx="8604560" cy="2337884"/>
          </a:xfrm>
          <a:prstGeom prst="rect">
            <a:avLst/>
          </a:prstGeom>
          <a:solidFill>
            <a:schemeClr val="accent1">
              <a:lumMod val="20000"/>
              <a:lumOff val="80000"/>
            </a:schemeClr>
          </a:solidFill>
        </p:spPr>
        <p:txBody>
          <a:bodyPr wrap="square" rtlCol="0">
            <a:spAutoFit/>
          </a:bodyPr>
          <a:lstStyle/>
          <a:p>
            <a:pPr marL="342900" indent="-342900">
              <a:lnSpc>
                <a:spcPct val="150000"/>
              </a:lnSpc>
              <a:buFont typeface="Wingdings" panose="05000000000000000000" pitchFamily="2" charset="2"/>
              <a:buChar char="ü"/>
            </a:pP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Viene confermata la </a:t>
            </a:r>
            <a:r>
              <a:rPr lang="it-IT"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ripartizione </a:t>
            </a: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dell’ufficio tra il </a:t>
            </a:r>
            <a:r>
              <a:rPr lang="it-IT" sz="2000" u="sng"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settore civile</a:t>
            </a: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e quello </a:t>
            </a:r>
            <a:r>
              <a:rPr lang="it-IT" sz="2000" u="sng"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penale</a:t>
            </a: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con l’istituzione delle due rispettive </a:t>
            </a:r>
            <a:r>
              <a:rPr lang="it-IT" sz="2000" u="sng"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sezioni</a:t>
            </a:r>
            <a:r>
              <a:rPr lang="it-IT" sz="2000" u="sng"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a:t>
            </a: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p>
            <a:pPr>
              <a:lnSpc>
                <a:spcPct val="150000"/>
              </a:lnSpc>
            </a:pP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quella civile presieduta dal Presidente del Tribunale e </a:t>
            </a:r>
          </a:p>
          <a:p>
            <a:pPr>
              <a:lnSpc>
                <a:spcPct val="150000"/>
              </a:lnSpc>
            </a:pP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quella penale presieduta dal Presidente di sezione</a:t>
            </a:r>
          </a:p>
          <a:p>
            <a:pPr>
              <a:lnSpc>
                <a:spcPct val="150000"/>
              </a:lnSpc>
            </a:pPr>
            <a:endParaRPr lang="it-IT" sz="2000" dirty="0">
              <a:latin typeface="Tahoma" panose="020B0604030504040204" pitchFamily="34" charset="0"/>
              <a:ea typeface="Tahoma" panose="020B0604030504040204" pitchFamily="34" charset="0"/>
              <a:cs typeface="Tahoma" panose="020B0604030504040204" pitchFamily="34" charset="0"/>
            </a:endParaRPr>
          </a:p>
        </p:txBody>
      </p:sp>
      <p:sp>
        <p:nvSpPr>
          <p:cNvPr id="6" name="CasellaDiTesto 5">
            <a:extLst>
              <a:ext uri="{FF2B5EF4-FFF2-40B4-BE49-F238E27FC236}">
                <a16:creationId xmlns:a16="http://schemas.microsoft.com/office/drawing/2014/main" id="{51FE8F37-0BB6-430A-AAB6-48D86DA32BF6}"/>
              </a:ext>
            </a:extLst>
          </p:cNvPr>
          <p:cNvSpPr txBox="1"/>
          <p:nvPr/>
        </p:nvSpPr>
        <p:spPr>
          <a:xfrm>
            <a:off x="6724" y="3678594"/>
            <a:ext cx="9144000" cy="3139321"/>
          </a:xfrm>
          <a:prstGeom prst="rect">
            <a:avLst/>
          </a:prstGeom>
          <a:solidFill>
            <a:schemeClr val="tx2">
              <a:lumMod val="20000"/>
              <a:lumOff val="80000"/>
            </a:schemeClr>
          </a:solidFill>
          <a:ln>
            <a:solidFill>
              <a:schemeClr val="dk1">
                <a:shade val="95000"/>
                <a:satMod val="105000"/>
              </a:schemeClr>
            </a:solidFill>
          </a:ln>
        </p:spPr>
        <p:txBody>
          <a:bodyPr wrap="square" rtlCol="0">
            <a:spAutoFit/>
          </a:bodyPr>
          <a:lstStyle/>
          <a:p>
            <a:pPr marL="342900" indent="-342900" algn="just">
              <a:spcAft>
                <a:spcPts val="1200"/>
              </a:spcAft>
              <a:buFont typeface="Wingdings" panose="05000000000000000000" pitchFamily="2" charset="2"/>
              <a:buChar char="ü"/>
            </a:pP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Il magistrato trasferito ad altro ufficio o assegnato ad altra posizione tabellare o in caso di sua assenza prolungata è tenuto a redigere una </a:t>
            </a:r>
            <a:r>
              <a:rPr lang="it-IT" sz="20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sintetica relazione sullo stato del ruolo</a:t>
            </a: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con segnalazione di eventuali </a:t>
            </a:r>
            <a:r>
              <a:rPr lang="it-IT" sz="20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urgenze</a:t>
            </a: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p>
          <a:p>
            <a:pPr algn="ctr">
              <a:spcAft>
                <a:spcPts val="1200"/>
              </a:spcAft>
            </a:pPr>
            <a:r>
              <a:rPr lang="it-IT" sz="2000" b="1" u="sng"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PERCHE’</a:t>
            </a:r>
          </a:p>
          <a:p>
            <a:pPr algn="just">
              <a:spcAft>
                <a:spcPts val="1200"/>
              </a:spcAft>
            </a:pP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PER potere meglio </a:t>
            </a:r>
            <a:r>
              <a:rPr lang="it-IT" sz="2000" u="sng"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modulare i provvedimenti da adottare</a:t>
            </a: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per assicurare la sostituzione del magistrato assente ed eventualmente assicurare eventuali priorità di trattazione dei procedimenti pendenti sul suo ruolo. </a:t>
            </a:r>
          </a:p>
          <a:p>
            <a:pPr algn="just">
              <a:spcAft>
                <a:spcPts val="1200"/>
              </a:spcAft>
            </a:pPr>
            <a:endParaRPr lang="it-IT" sz="2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p:txBody>
      </p:sp>
      <p:sp>
        <p:nvSpPr>
          <p:cNvPr id="7" name="Segnaposto numero diapositiva 6">
            <a:extLst>
              <a:ext uri="{FF2B5EF4-FFF2-40B4-BE49-F238E27FC236}">
                <a16:creationId xmlns:a16="http://schemas.microsoft.com/office/drawing/2014/main" id="{78320109-463C-4FA2-AA36-CF05BC5635AE}"/>
              </a:ext>
            </a:extLst>
          </p:cNvPr>
          <p:cNvSpPr>
            <a:spLocks noGrp="1"/>
          </p:cNvSpPr>
          <p:nvPr>
            <p:ph type="sldNum" sz="quarter" idx="12"/>
          </p:nvPr>
        </p:nvSpPr>
        <p:spPr/>
        <p:txBody>
          <a:bodyPr/>
          <a:lstStyle/>
          <a:p>
            <a:fld id="{804F3E0D-B61C-454A-A4AB-8B0624EEBD47}" type="slidenum">
              <a:rPr lang="it-IT" smtClean="0"/>
              <a:t>4</a:t>
            </a:fld>
            <a:endParaRPr lang="it-IT"/>
          </a:p>
        </p:txBody>
      </p:sp>
    </p:spTree>
    <p:extLst>
      <p:ext uri="{BB962C8B-B14F-4D97-AF65-F5344CB8AC3E}">
        <p14:creationId xmlns:p14="http://schemas.microsoft.com/office/powerpoint/2010/main" val="121930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5"/>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a:extLst>
              <a:ext uri="{FF2B5EF4-FFF2-40B4-BE49-F238E27FC236}">
                <a16:creationId xmlns:a16="http://schemas.microsoft.com/office/drawing/2014/main" id="{E701F5F0-9EDE-4928-BA39-AAB1B99B06A2}"/>
              </a:ext>
            </a:extLst>
          </p:cNvPr>
          <p:cNvSpPr txBox="1"/>
          <p:nvPr/>
        </p:nvSpPr>
        <p:spPr>
          <a:xfrm>
            <a:off x="611450" y="1340710"/>
            <a:ext cx="8532550" cy="2799549"/>
          </a:xfrm>
          <a:prstGeom prst="rect">
            <a:avLst/>
          </a:prstGeom>
          <a:solidFill>
            <a:schemeClr val="accent1">
              <a:lumMod val="20000"/>
              <a:lumOff val="80000"/>
            </a:schemeClr>
          </a:solidFill>
        </p:spPr>
        <p:txBody>
          <a:bodyPr wrap="square" rtlCol="0">
            <a:spAutoFit/>
          </a:bodyPr>
          <a:lstStyle/>
          <a:p>
            <a:pPr marL="342900" indent="-342900" algn="just">
              <a:lnSpc>
                <a:spcPct val="150000"/>
              </a:lnSpc>
              <a:buFont typeface="Wingdings" panose="05000000000000000000" pitchFamily="2" charset="2"/>
              <a:buChar char="v"/>
            </a:pP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Inoltre, ogni </a:t>
            </a:r>
            <a:r>
              <a:rPr lang="it-IT" sz="20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magistrato</a:t>
            </a: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assegnato alle </a:t>
            </a:r>
            <a:r>
              <a:rPr lang="it-IT" sz="20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funzioni civili </a:t>
            </a: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è stato invitato a redigere ed aggiornare una </a:t>
            </a:r>
            <a:r>
              <a:rPr lang="it-IT" sz="20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relazione sullo stato del proprio ruolo </a:t>
            </a: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con particolare riferimento all’attuazione del programma di smaltimento dei procedimenti ultra triennali; ciò per consentire al dirigente una più agevole verifica dell’attuazione degli obiettivi programmati nell’ambito della redazione annuale. </a:t>
            </a:r>
          </a:p>
        </p:txBody>
      </p:sp>
      <p:sp>
        <p:nvSpPr>
          <p:cNvPr id="3" name="CasellaDiTesto 2">
            <a:extLst>
              <a:ext uri="{FF2B5EF4-FFF2-40B4-BE49-F238E27FC236}">
                <a16:creationId xmlns:a16="http://schemas.microsoft.com/office/drawing/2014/main" id="{3A36D206-DC80-4E5D-9D70-EE8309A7F0E9}"/>
              </a:ext>
            </a:extLst>
          </p:cNvPr>
          <p:cNvSpPr txBox="1"/>
          <p:nvPr/>
        </p:nvSpPr>
        <p:spPr>
          <a:xfrm>
            <a:off x="0" y="4180344"/>
            <a:ext cx="9036620" cy="2677656"/>
          </a:xfrm>
          <a:prstGeom prst="rect">
            <a:avLst/>
          </a:prstGeom>
          <a:solidFill>
            <a:schemeClr val="tx2">
              <a:lumMod val="20000"/>
              <a:lumOff val="80000"/>
            </a:schemeClr>
          </a:solidFill>
          <a:ln>
            <a:solidFill>
              <a:schemeClr val="dk1">
                <a:shade val="95000"/>
                <a:satMod val="105000"/>
              </a:schemeClr>
            </a:solidFill>
          </a:ln>
        </p:spPr>
        <p:txBody>
          <a:bodyPr wrap="square" rtlCol="0">
            <a:spAutoFit/>
          </a:bodyPr>
          <a:lstStyle/>
          <a:p>
            <a:pPr marL="342900" indent="-342900">
              <a:buFont typeface="Wingdings" panose="05000000000000000000" pitchFamily="2" charset="2"/>
              <a:buChar char="ü"/>
            </a:pPr>
            <a:r>
              <a:rPr lang="it-IT"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I nuovi ruoli</a:t>
            </a: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per i magistrati</a:t>
            </a: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assegnati all’ufficio sono stati formati sulla base di </a:t>
            </a:r>
            <a:r>
              <a:rPr lang="it-IT"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criteri di omogeneità quantitativa e qualitativa degli affari,</a:t>
            </a: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mirando a realizzare sempre un’equilibrata distribuzione dei procedimenti pendenti;</a:t>
            </a:r>
          </a:p>
          <a:p>
            <a:pPr marL="342900" indent="-342900">
              <a:buFont typeface="Wingdings" panose="05000000000000000000" pitchFamily="2" charset="2"/>
              <a:buChar char="ü"/>
            </a:pP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lo stesso principio è stato applicato per la formazione dei ruoli dei </a:t>
            </a:r>
            <a:r>
              <a:rPr lang="it-IT"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magistrati ordinari </a:t>
            </a: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assegnati all’ufficio all’esito del tirocinio; </a:t>
            </a:r>
          </a:p>
          <a:p>
            <a:pPr marL="342900" indent="-342900">
              <a:buFont typeface="Wingdings" panose="05000000000000000000" pitchFamily="2" charset="2"/>
              <a:buChar char="ü"/>
            </a:pPr>
            <a:endParaRPr lang="it-IT" sz="8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marL="1257300" lvl="2" indent="-342900">
              <a:buFont typeface="Wingdings" panose="05000000000000000000" pitchFamily="2" charset="2"/>
              <a:buChar char="§"/>
            </a:pPr>
            <a:r>
              <a:rPr lang="it-IT" sz="2000" dirty="0">
                <a:solidFill>
                  <a:srgbClr val="000000"/>
                </a:solidFill>
                <a:latin typeface="Tahoma" panose="020B0604030504040204" pitchFamily="34" charset="0"/>
                <a:ea typeface="Tahoma" panose="020B0604030504040204" pitchFamily="34" charset="0"/>
                <a:cs typeface="Tahoma" panose="020B0604030504040204" pitchFamily="34" charset="0"/>
              </a:rPr>
              <a:t>I MOT destinati alla sezione penale</a:t>
            </a:r>
          </a:p>
          <a:p>
            <a:pPr marL="1257300" lvl="2" indent="-342900">
              <a:buFont typeface="Wingdings" panose="05000000000000000000" pitchFamily="2" charset="2"/>
              <a:buChar char="§"/>
            </a:pPr>
            <a:r>
              <a:rPr lang="it-IT" sz="2000" dirty="0">
                <a:solidFill>
                  <a:srgbClr val="000000"/>
                </a:solidFill>
                <a:latin typeface="Tahoma" panose="020B0604030504040204" pitchFamily="34" charset="0"/>
                <a:ea typeface="Tahoma" panose="020B0604030504040204" pitchFamily="34" charset="0"/>
                <a:cs typeface="Tahoma" panose="020B0604030504040204" pitchFamily="34" charset="0"/>
              </a:rPr>
              <a:t>i MOT destinati alla sezione civile </a:t>
            </a:r>
          </a:p>
        </p:txBody>
      </p:sp>
      <p:sp>
        <p:nvSpPr>
          <p:cNvPr id="4" name="Segnaposto numero diapositiva 3">
            <a:extLst>
              <a:ext uri="{FF2B5EF4-FFF2-40B4-BE49-F238E27FC236}">
                <a16:creationId xmlns:a16="http://schemas.microsoft.com/office/drawing/2014/main" id="{5EB24C5B-D7FD-41F1-A97B-3997A510101E}"/>
              </a:ext>
            </a:extLst>
          </p:cNvPr>
          <p:cNvSpPr>
            <a:spLocks noGrp="1"/>
          </p:cNvSpPr>
          <p:nvPr>
            <p:ph type="sldNum" sz="quarter" idx="12"/>
          </p:nvPr>
        </p:nvSpPr>
        <p:spPr/>
        <p:txBody>
          <a:bodyPr/>
          <a:lstStyle/>
          <a:p>
            <a:fld id="{804F3E0D-B61C-454A-A4AB-8B0624EEBD47}" type="slidenum">
              <a:rPr lang="it-IT" smtClean="0"/>
              <a:t>5</a:t>
            </a:fld>
            <a:endParaRPr lang="it-IT"/>
          </a:p>
        </p:txBody>
      </p:sp>
    </p:spTree>
    <p:extLst>
      <p:ext uri="{BB962C8B-B14F-4D97-AF65-F5344CB8AC3E}">
        <p14:creationId xmlns:p14="http://schemas.microsoft.com/office/powerpoint/2010/main" val="97000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145"/>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a:extLst>
              <a:ext uri="{FF2B5EF4-FFF2-40B4-BE49-F238E27FC236}">
                <a16:creationId xmlns:a16="http://schemas.microsoft.com/office/drawing/2014/main" id="{AB0F3612-E7C2-4A6A-8314-EBA46456DA24}"/>
              </a:ext>
            </a:extLst>
          </p:cNvPr>
          <p:cNvSpPr txBox="1"/>
          <p:nvPr/>
        </p:nvSpPr>
        <p:spPr>
          <a:xfrm>
            <a:off x="611450" y="1340710"/>
            <a:ext cx="8209140" cy="2862322"/>
          </a:xfrm>
          <a:prstGeom prst="rect">
            <a:avLst/>
          </a:prstGeom>
          <a:solidFill>
            <a:schemeClr val="accent1">
              <a:lumMod val="20000"/>
              <a:lumOff val="80000"/>
            </a:schemeClr>
          </a:solidFill>
        </p:spPr>
        <p:txBody>
          <a:bodyPr wrap="square" rtlCol="0">
            <a:spAutoFit/>
          </a:bodyPr>
          <a:lstStyle/>
          <a:p>
            <a:pPr marL="342900" indent="-342900">
              <a:buFont typeface="Wingdings" panose="05000000000000000000" pitchFamily="2" charset="2"/>
              <a:buChar char="ü"/>
            </a:pP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Si è ritenuto necessario introdurre un </a:t>
            </a:r>
            <a:r>
              <a:rPr lang="it-IT"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secondo ruolo di giudice delegato ai fallimenti ed alle altre procedure concorsuali </a:t>
            </a: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con contestuale attribuzione allo stesso anche di </a:t>
            </a:r>
            <a:r>
              <a:rPr lang="it-IT" sz="2000" u="sng" dirty="0">
                <a:solidFill>
                  <a:srgbClr val="000000"/>
                </a:solidFill>
                <a:effectLst/>
                <a:latin typeface="Tahoma" panose="020B0604030504040204" pitchFamily="34" charset="0"/>
                <a:ea typeface="Tahoma" panose="020B0604030504040204" pitchFamily="34" charset="0"/>
                <a:cs typeface="Tahoma" panose="020B0604030504040204" pitchFamily="34" charset="0"/>
              </a:rPr>
              <a:t>funzioni di giudice del contenzioso civile ordinario</a:t>
            </a: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con un carico di lavoro ridotto rispetto a quello attribuito agli altri magistrati addetti al settore del contenzioso ordinario </a:t>
            </a:r>
          </a:p>
          <a:p>
            <a:pPr marL="342900" indent="-342900">
              <a:buFont typeface="Wingdings" panose="05000000000000000000" pitchFamily="2" charset="2"/>
              <a:buChar char="ü"/>
            </a:pP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Si è previsto l’inserimento dei </a:t>
            </a:r>
            <a:r>
              <a:rPr lang="it-IT"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giudici onorari di pace </a:t>
            </a: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già in servizio alla data di entrata in vigore del d. lgs. n. 116/2017 come </a:t>
            </a:r>
            <a:r>
              <a:rPr lang="it-IT" sz="2000" u="sng" dirty="0">
                <a:solidFill>
                  <a:srgbClr val="000000"/>
                </a:solidFill>
                <a:effectLst/>
                <a:latin typeface="Tahoma" panose="020B0604030504040204" pitchFamily="34" charset="0"/>
                <a:ea typeface="Tahoma" panose="020B0604030504040204" pitchFamily="34" charset="0"/>
                <a:cs typeface="Tahoma" panose="020B0604030504040204" pitchFamily="34" charset="0"/>
              </a:rPr>
              <a:t>giudici onorari di tribunale </a:t>
            </a:r>
            <a:r>
              <a:rPr lang="it-IT"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negli uffici del processo già costituiti</a:t>
            </a:r>
            <a:endParaRPr lang="it-IT" sz="2000" dirty="0">
              <a:latin typeface="Tahoma" panose="020B0604030504040204" pitchFamily="34" charset="0"/>
              <a:ea typeface="Tahoma" panose="020B0604030504040204" pitchFamily="34" charset="0"/>
              <a:cs typeface="Tahoma" panose="020B0604030504040204" pitchFamily="34" charset="0"/>
            </a:endParaRPr>
          </a:p>
        </p:txBody>
      </p:sp>
      <p:sp>
        <p:nvSpPr>
          <p:cNvPr id="4" name="CasellaDiTesto 3">
            <a:extLst>
              <a:ext uri="{FF2B5EF4-FFF2-40B4-BE49-F238E27FC236}">
                <a16:creationId xmlns:a16="http://schemas.microsoft.com/office/drawing/2014/main" id="{43A9249F-4C58-4515-9D69-15A0EAE9286E}"/>
              </a:ext>
            </a:extLst>
          </p:cNvPr>
          <p:cNvSpPr txBox="1"/>
          <p:nvPr/>
        </p:nvSpPr>
        <p:spPr>
          <a:xfrm>
            <a:off x="0" y="4378356"/>
            <a:ext cx="8209140" cy="2304320"/>
          </a:xfrm>
          <a:prstGeom prst="rect">
            <a:avLst/>
          </a:prstGeom>
          <a:solidFill>
            <a:srgbClr val="DBDCDE"/>
          </a:solidFill>
        </p:spPr>
        <p:txBody>
          <a:bodyPr wrap="square" rtlCol="0">
            <a:spAutoFit/>
          </a:bodyPr>
          <a:lstStyle/>
          <a:p>
            <a:endParaRPr lang="it-IT" dirty="0"/>
          </a:p>
        </p:txBody>
      </p:sp>
      <p:sp>
        <p:nvSpPr>
          <p:cNvPr id="9" name="CasellaDiTesto 8">
            <a:extLst>
              <a:ext uri="{FF2B5EF4-FFF2-40B4-BE49-F238E27FC236}">
                <a16:creationId xmlns:a16="http://schemas.microsoft.com/office/drawing/2014/main" id="{F39314B9-FA2C-4EB5-B2CC-145B87D55FDA}"/>
              </a:ext>
            </a:extLst>
          </p:cNvPr>
          <p:cNvSpPr txBox="1"/>
          <p:nvPr/>
        </p:nvSpPr>
        <p:spPr>
          <a:xfrm>
            <a:off x="-194" y="4378356"/>
            <a:ext cx="8209140" cy="2123658"/>
          </a:xfrm>
          <a:prstGeom prst="rect">
            <a:avLst/>
          </a:prstGeom>
          <a:solidFill>
            <a:schemeClr val="tx2">
              <a:lumMod val="20000"/>
              <a:lumOff val="80000"/>
            </a:schemeClr>
          </a:solidFill>
        </p:spPr>
        <p:txBody>
          <a:bodyPr wrap="square">
            <a:spAutoFit/>
          </a:bodyPr>
          <a:lstStyle/>
          <a:p>
            <a:pPr marL="342900" indent="-342900" algn="just">
              <a:buFont typeface="Wingdings" panose="05000000000000000000" pitchFamily="2" charset="2"/>
              <a:buChar char="Ø"/>
            </a:pP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Si ritiene che, con le </a:t>
            </a:r>
            <a:r>
              <a:rPr lang="it-IT" sz="20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innovazioni</a:t>
            </a: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introdotte e parzialmente sperimentate nel corso del precedente triennio, la Magistratura Onoraria possa costituire un’effettiva risorsa dell’ufficio idonea a </a:t>
            </a:r>
            <a:r>
              <a:rPr lang="it-IT" sz="20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ridurre,</a:t>
            </a: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in linea generale, </a:t>
            </a:r>
            <a:r>
              <a:rPr lang="it-IT" sz="20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i tempi di definizione dei procedimenti</a:t>
            </a: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consentendo ai magistrati professionali di occuparsi, in tempi ragionevoli, della definizione delle cause più delicate</a:t>
            </a:r>
            <a:r>
              <a:rPr lang="it-IT" sz="1200" dirty="0">
                <a:solidFill>
                  <a:srgbClr val="000000"/>
                </a:solidFill>
                <a:effectLst/>
                <a:uFill>
                  <a:solidFill>
                    <a:srgbClr val="000000"/>
                  </a:solidFill>
                </a:uFill>
                <a:latin typeface="Book Antiqua" panose="02040602050305030304" pitchFamily="18" charset="0"/>
                <a:ea typeface="Times New Roman" panose="02020603050405020304" pitchFamily="18" charset="0"/>
              </a:rPr>
              <a:t>. </a:t>
            </a:r>
          </a:p>
          <a:p>
            <a:pPr algn="just"/>
            <a:endParaRPr lang="it-IT" sz="12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sp>
        <p:nvSpPr>
          <p:cNvPr id="7" name="Segnaposto numero diapositiva 6">
            <a:extLst>
              <a:ext uri="{FF2B5EF4-FFF2-40B4-BE49-F238E27FC236}">
                <a16:creationId xmlns:a16="http://schemas.microsoft.com/office/drawing/2014/main" id="{E825FA7E-79F7-4EE1-9956-6BAB34599DC7}"/>
              </a:ext>
            </a:extLst>
          </p:cNvPr>
          <p:cNvSpPr>
            <a:spLocks noGrp="1"/>
          </p:cNvSpPr>
          <p:nvPr>
            <p:ph type="sldNum" sz="quarter" idx="12"/>
          </p:nvPr>
        </p:nvSpPr>
        <p:spPr/>
        <p:txBody>
          <a:bodyPr/>
          <a:lstStyle/>
          <a:p>
            <a:fld id="{804F3E0D-B61C-454A-A4AB-8B0624EEBD47}" type="slidenum">
              <a:rPr lang="it-IT" smtClean="0"/>
              <a:t>6</a:t>
            </a:fld>
            <a:endParaRPr lang="it-IT"/>
          </a:p>
        </p:txBody>
      </p:sp>
    </p:spTree>
    <p:extLst>
      <p:ext uri="{BB962C8B-B14F-4D97-AF65-F5344CB8AC3E}">
        <p14:creationId xmlns:p14="http://schemas.microsoft.com/office/powerpoint/2010/main" val="1114888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07" y="0"/>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6" name="CasellaDiTesto 5">
            <a:extLst>
              <a:ext uri="{FF2B5EF4-FFF2-40B4-BE49-F238E27FC236}">
                <a16:creationId xmlns:a16="http://schemas.microsoft.com/office/drawing/2014/main" id="{392F3C2A-199A-4930-BB35-54106F454991}"/>
              </a:ext>
            </a:extLst>
          </p:cNvPr>
          <p:cNvSpPr txBox="1"/>
          <p:nvPr/>
        </p:nvSpPr>
        <p:spPr>
          <a:xfrm>
            <a:off x="0" y="1268700"/>
            <a:ext cx="9051383" cy="3170099"/>
          </a:xfrm>
          <a:prstGeom prst="rect">
            <a:avLst/>
          </a:prstGeom>
          <a:solidFill>
            <a:schemeClr val="accent1">
              <a:lumMod val="20000"/>
              <a:lumOff val="80000"/>
            </a:schemeClr>
          </a:solidFill>
        </p:spPr>
        <p:txBody>
          <a:bodyPr wrap="square">
            <a:spAutoFit/>
          </a:bodyPr>
          <a:lstStyle/>
          <a:p>
            <a:pPr marL="342900" indent="-342900" algn="just">
              <a:buFont typeface="Wingdings" panose="05000000000000000000" pitchFamily="2" charset="2"/>
              <a:buChar char="ü"/>
            </a:pP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Le </a:t>
            </a:r>
            <a:r>
              <a:rPr lang="it-IT" sz="20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ricorrenti difficoltà organizzative </a:t>
            </a: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nelle quali si è venuto a trovare il Tribunale (fino a pochi giorni fa si registrava una scopertura di n. 4 posti di giudice), hanno imposto, sia pure come ipotesi residuale, la destinazione in supplenza per assenza o impedimento temporaneo dei magistrati professionali nonché l’assegnazione ai magistrati onorati di un intero ruolo comprendente procedimenti iscritti in data precedente e successiva all’entrata in vigore del d. lgs. n. 116/2017.</a:t>
            </a:r>
          </a:p>
          <a:p>
            <a:pPr marL="342900" indent="-342900" algn="just">
              <a:buFont typeface="Wingdings" panose="05000000000000000000" pitchFamily="2" charset="2"/>
              <a:buChar char="ü"/>
            </a:pP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Le funzioni di coordinatore e referente dei giudici onorari sono svolte dal Presidente del Tribunale per la sezione civile e dal presidente di sezione dott. Luciano Costantini per la sezione penale. </a:t>
            </a:r>
          </a:p>
        </p:txBody>
      </p:sp>
      <p:sp>
        <p:nvSpPr>
          <p:cNvPr id="8" name="CasellaDiTesto 7">
            <a:extLst>
              <a:ext uri="{FF2B5EF4-FFF2-40B4-BE49-F238E27FC236}">
                <a16:creationId xmlns:a16="http://schemas.microsoft.com/office/drawing/2014/main" id="{E211F7AC-5388-45DA-8ADC-C5685B9913C4}"/>
              </a:ext>
            </a:extLst>
          </p:cNvPr>
          <p:cNvSpPr txBox="1"/>
          <p:nvPr/>
        </p:nvSpPr>
        <p:spPr>
          <a:xfrm>
            <a:off x="364758" y="4445615"/>
            <a:ext cx="8799849" cy="2246769"/>
          </a:xfrm>
          <a:prstGeom prst="rect">
            <a:avLst/>
          </a:prstGeom>
          <a:solidFill>
            <a:schemeClr val="tx2">
              <a:lumMod val="20000"/>
              <a:lumOff val="80000"/>
            </a:schemeClr>
          </a:solidFill>
          <a:ln>
            <a:solidFill>
              <a:schemeClr val="dk1">
                <a:shade val="95000"/>
                <a:satMod val="105000"/>
              </a:schemeClr>
            </a:solidFill>
          </a:ln>
        </p:spPr>
        <p:txBody>
          <a:bodyPr wrap="square">
            <a:spAutoFit/>
          </a:bodyPr>
          <a:lstStyle/>
          <a:p>
            <a:pPr marL="342900" indent="-342900" algn="just">
              <a:buFont typeface="Wingdings" panose="05000000000000000000" pitchFamily="2" charset="2"/>
              <a:buChar char="Ø"/>
            </a:pP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Si è ritenuto, nonostante le carenze dell’organico nel tempo verificatesi, di mantenere la previsione che il collegio civile tenga </a:t>
            </a:r>
            <a:r>
              <a:rPr lang="it-IT" sz="20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un’udienza settimanale</a:t>
            </a: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e non più, come previsto in passato, un’udienza ogni quindici giorni, essendo risultato necessario assicurare una p</a:t>
            </a:r>
            <a:r>
              <a:rPr lang="it-IT" sz="20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iù celere fissazione dei procedimenti collegiali civili</a:t>
            </a: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ciò, in particolare, ha imposto il mantenimento del </a:t>
            </a:r>
            <a:r>
              <a:rPr lang="it-IT" sz="2000" u="sng"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ricorso ai giudici onorari di tribunale nella composizione dei collegi civili</a:t>
            </a: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p>
        </p:txBody>
      </p:sp>
      <p:sp>
        <p:nvSpPr>
          <p:cNvPr id="7" name="Segnaposto numero diapositiva 6">
            <a:extLst>
              <a:ext uri="{FF2B5EF4-FFF2-40B4-BE49-F238E27FC236}">
                <a16:creationId xmlns:a16="http://schemas.microsoft.com/office/drawing/2014/main" id="{9AA6FE89-D97D-4288-8EF4-1A5628D9C08A}"/>
              </a:ext>
            </a:extLst>
          </p:cNvPr>
          <p:cNvSpPr>
            <a:spLocks noGrp="1"/>
          </p:cNvSpPr>
          <p:nvPr>
            <p:ph type="sldNum" sz="quarter" idx="12"/>
          </p:nvPr>
        </p:nvSpPr>
        <p:spPr/>
        <p:txBody>
          <a:bodyPr/>
          <a:lstStyle/>
          <a:p>
            <a:fld id="{804F3E0D-B61C-454A-A4AB-8B0624EEBD47}" type="slidenum">
              <a:rPr lang="it-IT" smtClean="0"/>
              <a:t>7</a:t>
            </a:fld>
            <a:endParaRPr lang="it-IT"/>
          </a:p>
        </p:txBody>
      </p:sp>
    </p:spTree>
    <p:extLst>
      <p:ext uri="{BB962C8B-B14F-4D97-AF65-F5344CB8AC3E}">
        <p14:creationId xmlns:p14="http://schemas.microsoft.com/office/powerpoint/2010/main" val="2272579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1144"/>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0560104C-4D6A-44CC-B502-C663DD01D4A1}"/>
              </a:ext>
            </a:extLst>
          </p:cNvPr>
          <p:cNvSpPr txBox="1"/>
          <p:nvPr/>
        </p:nvSpPr>
        <p:spPr>
          <a:xfrm>
            <a:off x="0" y="4182522"/>
            <a:ext cx="8569190" cy="2554545"/>
          </a:xfrm>
          <a:prstGeom prst="rect">
            <a:avLst/>
          </a:prstGeom>
          <a:solidFill>
            <a:srgbClr val="D5D5D5"/>
          </a:solidFill>
        </p:spPr>
        <p:txBody>
          <a:bodyPr wrap="square" rtlCol="0">
            <a:spAutoFit/>
          </a:bodyPr>
          <a:lstStyle/>
          <a:p>
            <a:endParaRPr lang="it-IT" dirty="0"/>
          </a:p>
        </p:txBody>
      </p:sp>
      <p:graphicFrame>
        <p:nvGraphicFramePr>
          <p:cNvPr id="7" name="Oggetto 6">
            <a:extLst>
              <a:ext uri="{FF2B5EF4-FFF2-40B4-BE49-F238E27FC236}">
                <a16:creationId xmlns:a16="http://schemas.microsoft.com/office/drawing/2014/main" id="{6AB02074-1EF3-45B4-A1C9-C28698576AC9}"/>
              </a:ext>
            </a:extLst>
          </p:cNvPr>
          <p:cNvGraphicFramePr>
            <a:graphicFrameLocks noChangeAspect="1"/>
          </p:cNvGraphicFramePr>
          <p:nvPr>
            <p:extLst>
              <p:ext uri="{D42A27DB-BD31-4B8C-83A1-F6EECF244321}">
                <p14:modId xmlns:p14="http://schemas.microsoft.com/office/powerpoint/2010/main" val="3781510855"/>
              </p:ext>
            </p:extLst>
          </p:nvPr>
        </p:nvGraphicFramePr>
        <p:xfrm>
          <a:off x="2101850" y="2082801"/>
          <a:ext cx="7029249" cy="4638674"/>
        </p:xfrm>
        <a:graphic>
          <a:graphicData uri="http://schemas.openxmlformats.org/presentationml/2006/ole">
            <mc:AlternateContent xmlns:mc="http://schemas.openxmlformats.org/markup-compatibility/2006">
              <mc:Choice xmlns:v="urn:schemas-microsoft-com:vml" Requires="v">
                <p:oleObj spid="_x0000_s4106" name="Document" r:id="rId5" imgW="7569074" imgH="5245191" progId="Word.Document.12">
                  <p:embed/>
                </p:oleObj>
              </mc:Choice>
              <mc:Fallback>
                <p:oleObj name="Document" r:id="rId5" imgW="7569074" imgH="5245191" progId="Word.Document.12">
                  <p:embed/>
                  <p:pic>
                    <p:nvPicPr>
                      <p:cNvPr id="3" name="Oggetto 2">
                        <a:extLst>
                          <a:ext uri="{FF2B5EF4-FFF2-40B4-BE49-F238E27FC236}">
                            <a16:creationId xmlns:a16="http://schemas.microsoft.com/office/drawing/2014/main" id="{22030A19-CC62-4A96-A7DB-09AED426D085}"/>
                          </a:ext>
                        </a:extLst>
                      </p:cNvPr>
                      <p:cNvPicPr/>
                      <p:nvPr/>
                    </p:nvPicPr>
                    <p:blipFill>
                      <a:blip r:embed="rId6"/>
                      <a:stretch>
                        <a:fillRect/>
                      </a:stretch>
                    </p:blipFill>
                    <p:spPr>
                      <a:xfrm>
                        <a:off x="2101850" y="2082801"/>
                        <a:ext cx="7029249" cy="4638674"/>
                      </a:xfrm>
                      <a:prstGeom prst="rect">
                        <a:avLst/>
                      </a:prstGeom>
                      <a:solidFill>
                        <a:schemeClr val="tx2">
                          <a:lumMod val="20000"/>
                          <a:lumOff val="80000"/>
                        </a:schemeClr>
                      </a:solidFill>
                    </p:spPr>
                  </p:pic>
                </p:oleObj>
              </mc:Fallback>
            </mc:AlternateContent>
          </a:graphicData>
        </a:graphic>
      </p:graphicFrame>
      <p:sp>
        <p:nvSpPr>
          <p:cNvPr id="6" name="Segnaposto numero diapositiva 5">
            <a:extLst>
              <a:ext uri="{FF2B5EF4-FFF2-40B4-BE49-F238E27FC236}">
                <a16:creationId xmlns:a16="http://schemas.microsoft.com/office/drawing/2014/main" id="{349161A2-947E-4A95-9D98-EA132C23C2FF}"/>
              </a:ext>
            </a:extLst>
          </p:cNvPr>
          <p:cNvSpPr>
            <a:spLocks noGrp="1"/>
          </p:cNvSpPr>
          <p:nvPr>
            <p:ph type="sldNum" sz="quarter" idx="12"/>
          </p:nvPr>
        </p:nvSpPr>
        <p:spPr/>
        <p:txBody>
          <a:bodyPr/>
          <a:lstStyle/>
          <a:p>
            <a:fld id="{804F3E0D-B61C-454A-A4AB-8B0624EEBD47}" type="slidenum">
              <a:rPr lang="it-IT" smtClean="0"/>
              <a:t>8</a:t>
            </a:fld>
            <a:endParaRPr lang="it-IT"/>
          </a:p>
        </p:txBody>
      </p:sp>
      <p:sp>
        <p:nvSpPr>
          <p:cNvPr id="8" name="CasellaDiTesto 7">
            <a:extLst>
              <a:ext uri="{FF2B5EF4-FFF2-40B4-BE49-F238E27FC236}">
                <a16:creationId xmlns:a16="http://schemas.microsoft.com/office/drawing/2014/main" id="{3A624CF9-991A-44D7-ACFC-095B0527A5F0}"/>
              </a:ext>
            </a:extLst>
          </p:cNvPr>
          <p:cNvSpPr txBox="1"/>
          <p:nvPr/>
        </p:nvSpPr>
        <p:spPr>
          <a:xfrm>
            <a:off x="495693" y="1267148"/>
            <a:ext cx="8569190" cy="2354491"/>
          </a:xfrm>
          <a:prstGeom prst="rect">
            <a:avLst/>
          </a:prstGeom>
          <a:solidFill>
            <a:schemeClr val="accent1">
              <a:lumMod val="20000"/>
              <a:lumOff val="80000"/>
            </a:schemeClr>
          </a:solidFill>
        </p:spPr>
        <p:txBody>
          <a:bodyPr wrap="square">
            <a:spAutoFit/>
          </a:bodyPr>
          <a:lstStyle/>
          <a:p>
            <a:pPr marL="342900" indent="-342900" algn="just">
              <a:buFont typeface="Wingdings" panose="05000000000000000000" pitchFamily="2" charset="2"/>
              <a:buChar char="v"/>
            </a:pPr>
            <a:endParaRPr lang="it-IT" sz="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algn="just">
              <a:spcBef>
                <a:spcPts val="600"/>
              </a:spcBef>
              <a:spcAft>
                <a:spcPts val="600"/>
              </a:spcAft>
              <a:buFont typeface="Wingdings" panose="05000000000000000000" pitchFamily="2" charset="2"/>
              <a:buChar char="v"/>
            </a:pP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Le attività giurisdizionali dell’ufficio sono da tempo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condizionate negativamente </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dalla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insufficienza dell’organico amministrativo</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p>
          <a:p>
            <a:pPr algn="just">
              <a:spcBef>
                <a:spcPts val="600"/>
              </a:spcBef>
              <a:spcAft>
                <a:spcPts val="600"/>
              </a:spcAft>
              <a:buFont typeface="Wingdings" panose="05000000000000000000" pitchFamily="2" charset="2"/>
              <a:buChar char="v"/>
            </a:pP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 fronte di una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maggiore produttività dei giudici</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infatti, deve registrarsi un’efficienza delle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cancellerie</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non rispondente, proprio per la costante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limitatezza di addetti</a:t>
            </a:r>
            <a:r>
              <a:rPr lang="it-IT" sz="1600" b="1" dirty="0">
                <a:solidFill>
                  <a:srgbClr val="000000"/>
                </a:solidFill>
                <a:uFill>
                  <a:solidFill>
                    <a:srgbClr val="000000"/>
                  </a:solidFill>
                </a:uFill>
                <a:latin typeface="Tahoma" panose="020B0604030504040204" pitchFamily="34" charset="0"/>
                <a:ea typeface="Tahoma" panose="020B0604030504040204" pitchFamily="34" charset="0"/>
                <a:cs typeface="Tahoma" panose="020B0604030504040204" pitchFamily="34" charset="0"/>
              </a:rPr>
              <a:t>.</a:t>
            </a:r>
          </a:p>
          <a:p>
            <a:pPr marL="342900" indent="-342900" algn="just">
              <a:spcBef>
                <a:spcPts val="600"/>
              </a:spcBef>
              <a:spcAft>
                <a:spcPts val="600"/>
              </a:spcAft>
              <a:buFont typeface="Wingdings" panose="05000000000000000000" pitchFamily="2" charset="2"/>
              <a:buChar char="v"/>
            </a:pPr>
            <a:endParaRPr lang="it-IT" sz="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342900" indent="-342900" algn="just">
              <a:spcBef>
                <a:spcPts val="600"/>
              </a:spcBef>
              <a:spcAft>
                <a:spcPts val="600"/>
              </a:spcAft>
              <a:buFont typeface="Wingdings" panose="05000000000000000000" pitchFamily="2" charset="2"/>
              <a:buChar char="v"/>
            </a:pP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La pianta organica del Tribunale di Siena prevede 64 unità di personale amministrativo. La </a:t>
            </a:r>
            <a:r>
              <a:rPr lang="it-IT" sz="1600" b="1"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percentuale delle scoperture </a:t>
            </a:r>
            <a:r>
              <a:rPr lang="it-IT" sz="16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può essere riassunta nella seguente tabella</a:t>
            </a: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443441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orziero\Desktop\BOZZA5_per_slid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2391"/>
            <a:ext cx="9144000" cy="6856855"/>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a:extLst>
              <a:ext uri="{FF2B5EF4-FFF2-40B4-BE49-F238E27FC236}">
                <a16:creationId xmlns:a16="http://schemas.microsoft.com/office/drawing/2014/main" id="{C4A2D116-1A22-4F64-B5D7-5B2030D84E94}"/>
              </a:ext>
            </a:extLst>
          </p:cNvPr>
          <p:cNvSpPr txBox="1"/>
          <p:nvPr/>
        </p:nvSpPr>
        <p:spPr>
          <a:xfrm>
            <a:off x="1" y="1383792"/>
            <a:ext cx="8388529" cy="5189177"/>
          </a:xfrm>
          <a:prstGeom prst="rect">
            <a:avLst/>
          </a:prstGeom>
          <a:solidFill>
            <a:schemeClr val="accent1">
              <a:lumMod val="20000"/>
              <a:lumOff val="80000"/>
            </a:schemeClr>
          </a:solidFill>
        </p:spPr>
        <p:txBody>
          <a:bodyPr wrap="square">
            <a:spAutoFit/>
          </a:bodyPr>
          <a:lstStyle/>
          <a:p>
            <a:pPr marL="417195" marR="78740" indent="-342900" algn="just">
              <a:lnSpc>
                <a:spcPct val="119000"/>
              </a:lnSpc>
              <a:spcAft>
                <a:spcPts val="0"/>
              </a:spcAft>
              <a:buFont typeface="Wingdings" panose="05000000000000000000" pitchFamily="2" charset="2"/>
              <a:buChar char="v"/>
            </a:pP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La</a:t>
            </a:r>
            <a:r>
              <a:rPr lang="it-IT" sz="2000" spc="-6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pandemia</a:t>
            </a:r>
            <a:r>
              <a:rPr lang="it-IT" sz="2000" spc="-3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cagionata</a:t>
            </a:r>
            <a:r>
              <a:rPr lang="it-IT" sz="2000" spc="2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dal</a:t>
            </a:r>
            <a:r>
              <a:rPr lang="it-IT" sz="2000" spc="-9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COVID-19</a:t>
            </a:r>
            <a:r>
              <a:rPr lang="it-IT" sz="2000" spc="-4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ha</a:t>
            </a:r>
            <a:r>
              <a:rPr lang="it-IT" sz="2000" spc="-5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determinato la</a:t>
            </a:r>
            <a:r>
              <a:rPr lang="it-IT" sz="2000" spc="-8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posticipazione</a:t>
            </a:r>
            <a:r>
              <a:rPr lang="it-IT" sz="2000" spc="-9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dal 2020</a:t>
            </a:r>
            <a:r>
              <a:rPr lang="it-IT" sz="2000" spc="26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al 2021</a:t>
            </a:r>
            <a:r>
              <a:rPr lang="it-IT" sz="2000" spc="24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del</a:t>
            </a:r>
            <a:r>
              <a:rPr lang="it-IT" sz="2000" spc="-4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termine per</a:t>
            </a:r>
            <a:r>
              <a:rPr lang="it-IT" sz="2000" b="1" spc="5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la</a:t>
            </a:r>
            <a:r>
              <a:rPr lang="it-IT" sz="2000" b="1" spc="-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redazione</a:t>
            </a:r>
            <a:r>
              <a:rPr lang="it-IT" sz="2000" b="1" spc="1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delle</a:t>
            </a:r>
            <a:r>
              <a:rPr lang="it-IT" sz="2000" b="1" spc="-1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tabelle</a:t>
            </a:r>
            <a:r>
              <a:rPr lang="it-IT" sz="2000" b="1" spc="-1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degli</a:t>
            </a:r>
            <a:r>
              <a:rPr lang="it-IT" sz="2000" b="1" spc="-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uffici giudicanti</a:t>
            </a:r>
            <a:r>
              <a:rPr lang="it-IT" sz="2000" b="1" spc="6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e</a:t>
            </a:r>
            <a:r>
              <a:rPr lang="it-IT" sz="2000" b="1" spc="1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dei progetti</a:t>
            </a:r>
            <a:r>
              <a:rPr lang="it-IT" sz="2000" b="1" spc="8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organizzativi</a:t>
            </a:r>
            <a:r>
              <a:rPr lang="it-IT" sz="2000" b="1" spc="-1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degli</a:t>
            </a:r>
            <a:r>
              <a:rPr lang="it-IT" sz="2000" b="1" spc="1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uffici</a:t>
            </a:r>
            <a:r>
              <a:rPr lang="it-IT" sz="2000" b="1" spc="1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requirenti</a:t>
            </a:r>
            <a:r>
              <a:rPr lang="it-IT" sz="2000" spc="3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per</a:t>
            </a:r>
            <a:r>
              <a:rPr lang="it-IT" sz="2000" spc="4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il triennio</a:t>
            </a:r>
            <a:r>
              <a:rPr lang="it-IT" sz="2000" spc="14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2020-2022. </a:t>
            </a:r>
            <a:r>
              <a:rPr lang="it-IT" sz="2000" spc="7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p>
          <a:p>
            <a:pPr marL="74295" marR="78740" algn="just">
              <a:lnSpc>
                <a:spcPct val="119000"/>
              </a:lnSpc>
              <a:spcAft>
                <a:spcPts val="0"/>
              </a:spcAft>
            </a:pPr>
            <a:endParaRPr lang="it-IT" sz="2000" spc="7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endParaRPr>
          </a:p>
          <a:p>
            <a:pPr marL="417195" marR="78740" indent="-342900" algn="just">
              <a:lnSpc>
                <a:spcPct val="119000"/>
              </a:lnSpc>
              <a:spcAft>
                <a:spcPts val="0"/>
              </a:spcAft>
              <a:buFont typeface="Wingdings" panose="05000000000000000000" pitchFamily="2" charset="2"/>
              <a:buChar char="v"/>
            </a:pP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Inoltre,</a:t>
            </a:r>
            <a:r>
              <a:rPr lang="it-IT" sz="2000" spc="14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la</a:t>
            </a:r>
            <a:r>
              <a:rPr lang="it-IT" sz="2000" spc="12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situazione pandemica</a:t>
            </a:r>
            <a:r>
              <a:rPr lang="it-IT" sz="2000" spc="23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ha</a:t>
            </a:r>
            <a:r>
              <a:rPr lang="it-IT" sz="2000" spc="15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avuto</a:t>
            </a:r>
            <a:r>
              <a:rPr lang="it-IT" sz="2000" spc="8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una</a:t>
            </a:r>
            <a:r>
              <a:rPr lang="it-IT" sz="2000" spc="15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rilevante</a:t>
            </a:r>
            <a:r>
              <a:rPr lang="it-IT" sz="2000" b="1" spc="8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incidenza</a:t>
            </a:r>
            <a:r>
              <a:rPr lang="it-IT" sz="2000" b="1" spc="9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sul</a:t>
            </a:r>
            <a:r>
              <a:rPr lang="it-IT" sz="2000" spc="10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lavoro giurisdizionale</a:t>
            </a:r>
            <a:r>
              <a:rPr lang="it-IT" sz="2000" spc="3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svolto</a:t>
            </a:r>
            <a:r>
              <a:rPr lang="it-IT" sz="2000" spc="-4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nel</a:t>
            </a:r>
            <a:r>
              <a:rPr lang="it-IT" sz="2000" spc="1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corso</a:t>
            </a:r>
            <a:r>
              <a:rPr lang="it-IT" sz="2000" spc="7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del</a:t>
            </a:r>
            <a:r>
              <a:rPr lang="it-IT" sz="2000" spc="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2020</a:t>
            </a:r>
            <a:r>
              <a:rPr lang="it-IT" sz="2000" spc="1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a:t>
            </a:r>
            <a:r>
              <a:rPr lang="it-IT" sz="2000" spc="-2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causa</a:t>
            </a:r>
            <a:r>
              <a:rPr lang="it-IT" sz="2000" spc="7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della</a:t>
            </a:r>
            <a:r>
              <a:rPr lang="it-IT" sz="2000" spc="2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sospensione</a:t>
            </a:r>
            <a:r>
              <a:rPr lang="it-IT" sz="2000" spc="-5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dell'attività</a:t>
            </a:r>
            <a:r>
              <a:rPr lang="it-IT" sz="2000" spc="4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nel</a:t>
            </a:r>
            <a:r>
              <a:rPr lang="it-IT" sz="2000" spc="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periodo</a:t>
            </a:r>
            <a:r>
              <a:rPr lang="it-IT" sz="2000" spc="6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dal</a:t>
            </a:r>
            <a:r>
              <a:rPr lang="it-IT" sz="2000" spc="-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9</a:t>
            </a:r>
            <a:r>
              <a:rPr lang="it-IT" sz="2000" spc="3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marzo</a:t>
            </a:r>
            <a:r>
              <a:rPr lang="it-IT" sz="2000" dirty="0">
                <a:solidFill>
                  <a:srgbClr val="000000"/>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2020</a:t>
            </a:r>
            <a:r>
              <a:rPr lang="it-IT" sz="2000" spc="1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all'11</a:t>
            </a:r>
            <a:r>
              <a:rPr lang="it-IT" sz="2000" spc="4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maggio</a:t>
            </a:r>
            <a:r>
              <a:rPr lang="it-IT" sz="2000" spc="6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2020 </a:t>
            </a:r>
            <a:r>
              <a:rPr lang="it-IT" sz="2000" spc="9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(ex</a:t>
            </a:r>
            <a:r>
              <a:rPr lang="it-IT" sz="2000" spc="-2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art.</a:t>
            </a:r>
            <a:r>
              <a:rPr lang="it-IT" sz="2000" spc="1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2</a:t>
            </a:r>
            <a:r>
              <a:rPr lang="it-IT" sz="2000" spc="1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D.L.</a:t>
            </a:r>
            <a:r>
              <a:rPr lang="it-IT" sz="2000" spc="-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11/2020)</a:t>
            </a:r>
            <a:r>
              <a:rPr lang="it-IT" sz="2000" spc="14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e</a:t>
            </a:r>
            <a:r>
              <a:rPr lang="it-IT" sz="2000" spc="-1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della</a:t>
            </a:r>
            <a:r>
              <a:rPr lang="it-IT" sz="2000" spc="1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ripresa</a:t>
            </a:r>
            <a:r>
              <a:rPr lang="it-IT" sz="2000" spc="1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parziale</a:t>
            </a:r>
            <a:r>
              <a:rPr lang="it-IT" sz="2000" spc="-5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dell'attività</a:t>
            </a:r>
            <a:r>
              <a:rPr lang="it-IT" sz="2000" spc="4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nel</a:t>
            </a:r>
            <a:r>
              <a:rPr lang="it-IT" sz="2000" spc="-4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periodo</a:t>
            </a:r>
            <a:r>
              <a:rPr lang="it-IT" sz="2000" spc="3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dal 12maggio</a:t>
            </a:r>
            <a:r>
              <a:rPr lang="it-IT" sz="2000" spc="10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2020</a:t>
            </a:r>
            <a:r>
              <a:rPr lang="it-IT" sz="2000" spc="14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al</a:t>
            </a:r>
            <a:r>
              <a:rPr lang="it-IT" sz="2000" spc="3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30</a:t>
            </a:r>
            <a:r>
              <a:rPr lang="it-IT" sz="2000" spc="9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giugno</a:t>
            </a:r>
            <a:r>
              <a:rPr lang="it-IT" sz="2000" spc="1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2020 </a:t>
            </a:r>
            <a:r>
              <a:rPr lang="it-IT" sz="2000" spc="19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(ex</a:t>
            </a:r>
            <a:r>
              <a:rPr lang="it-IT" sz="2000" spc="2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art.</a:t>
            </a:r>
            <a:r>
              <a:rPr lang="it-IT" sz="2000" spc="7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83</a:t>
            </a:r>
            <a:r>
              <a:rPr lang="it-IT" sz="2000" spc="12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spc="2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a:t>
            </a:r>
            <a:r>
              <a:rPr lang="it-IT" sz="2000" dirty="0">
                <a:solidFill>
                  <a:srgbClr val="38383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t>
            </a:r>
            <a:r>
              <a:rPr lang="it-IT" sz="2000" spc="-185" dirty="0">
                <a:solidFill>
                  <a:srgbClr val="38383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L.</a:t>
            </a:r>
            <a:r>
              <a:rPr lang="it-IT" sz="2000" spc="8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18/2020).</a:t>
            </a:r>
            <a:r>
              <a:rPr lang="it-IT" sz="2000" spc="22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p>
          <a:p>
            <a:pPr marL="417195" marR="78740" indent="-342900" algn="just">
              <a:lnSpc>
                <a:spcPct val="119000"/>
              </a:lnSpc>
              <a:spcAft>
                <a:spcPts val="0"/>
              </a:spcAft>
              <a:buFont typeface="Wingdings" panose="05000000000000000000" pitchFamily="2" charset="2"/>
              <a:buChar char="v"/>
            </a:pP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Ciò</a:t>
            </a:r>
            <a:r>
              <a:rPr lang="it-IT" sz="2000" spc="4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ha</a:t>
            </a:r>
            <a:r>
              <a:rPr lang="it-IT" sz="2000" spc="3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causato</a:t>
            </a:r>
            <a:r>
              <a:rPr lang="it-IT" sz="2000" spc="6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una</a:t>
            </a:r>
            <a:r>
              <a:rPr lang="it-IT" sz="2000" spc="6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significativa</a:t>
            </a:r>
            <a:r>
              <a:rPr lang="it-IT" sz="2000" spc="-4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riduzione dei</a:t>
            </a:r>
            <a:r>
              <a:rPr lang="it-IT" sz="2000" b="1" spc="5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processi</a:t>
            </a:r>
            <a:r>
              <a:rPr lang="it-IT" sz="2000" b="1" spc="12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sopravvenuti e</a:t>
            </a:r>
            <a:r>
              <a:rPr lang="it-IT" sz="2000" b="1" spc="4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di</a:t>
            </a:r>
            <a:r>
              <a:rPr lang="it-IT" sz="2000" b="1" spc="1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quelli</a:t>
            </a:r>
            <a:r>
              <a:rPr lang="it-IT" sz="2000" b="1" spc="1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b="1"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definiti,</a:t>
            </a:r>
            <a:r>
              <a:rPr lang="it-IT" sz="2000" b="1" spc="5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con</a:t>
            </a:r>
            <a:r>
              <a:rPr lang="it-IT" sz="2000" spc="1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inevitabili</a:t>
            </a:r>
            <a:r>
              <a:rPr lang="it-IT" sz="2000" spc="1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ripercussioni</a:t>
            </a:r>
            <a:r>
              <a:rPr lang="it-IT" sz="2000" spc="11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in</a:t>
            </a:r>
            <a:r>
              <a:rPr lang="it-IT" sz="2000" spc="5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tema</a:t>
            </a:r>
            <a:r>
              <a:rPr lang="it-IT" sz="2000" spc="5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di</a:t>
            </a:r>
            <a:r>
              <a:rPr lang="it-IT" sz="2000" spc="6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 </a:t>
            </a:r>
            <a:r>
              <a:rPr lang="it-IT" sz="2000"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regolarità e attendibilità statistic</a:t>
            </a:r>
            <a:r>
              <a:rPr lang="it-IT" sz="2000" spc="35" dirty="0">
                <a:solidFill>
                  <a:srgbClr val="181818"/>
                </a:solidFill>
                <a:effectLst/>
                <a:uFill>
                  <a:solidFill>
                    <a:srgbClr val="000000"/>
                  </a:solidFill>
                </a:uFill>
                <a:latin typeface="Tahoma" panose="020B0604030504040204" pitchFamily="34" charset="0"/>
                <a:ea typeface="Tahoma" panose="020B0604030504040204" pitchFamily="34" charset="0"/>
                <a:cs typeface="Tahoma" panose="020B0604030504040204" pitchFamily="34" charset="0"/>
              </a:rPr>
              <a:t>a</a:t>
            </a:r>
            <a:r>
              <a:rPr lang="it-IT" sz="1800" dirty="0">
                <a:solidFill>
                  <a:srgbClr val="383838"/>
                </a:solidFill>
                <a:effectLst/>
                <a:uFill>
                  <a:solidFill>
                    <a:srgbClr val="000000"/>
                  </a:solidFill>
                </a:uFill>
                <a:latin typeface="Book Antiqua" panose="02040602050305030304" pitchFamily="18" charset="0"/>
                <a:ea typeface="Times New Roman" panose="02020603050405020304" pitchFamily="18" charset="0"/>
                <a:cs typeface="Arial" panose="020B0604020202020204" pitchFamily="34" charset="0"/>
              </a:rPr>
              <a:t>.</a:t>
            </a:r>
            <a:endParaRPr lang="it-IT" sz="180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p:txBody>
      </p:sp>
      <p:sp>
        <p:nvSpPr>
          <p:cNvPr id="3" name="Segnaposto numero diapositiva 2">
            <a:extLst>
              <a:ext uri="{FF2B5EF4-FFF2-40B4-BE49-F238E27FC236}">
                <a16:creationId xmlns:a16="http://schemas.microsoft.com/office/drawing/2014/main" id="{7500F787-6648-421F-8139-8101A459766F}"/>
              </a:ext>
            </a:extLst>
          </p:cNvPr>
          <p:cNvSpPr>
            <a:spLocks noGrp="1"/>
          </p:cNvSpPr>
          <p:nvPr>
            <p:ph type="sldNum" sz="quarter" idx="12"/>
          </p:nvPr>
        </p:nvSpPr>
        <p:spPr/>
        <p:txBody>
          <a:bodyPr/>
          <a:lstStyle/>
          <a:p>
            <a:fld id="{804F3E0D-B61C-454A-A4AB-8B0624EEBD47}" type="slidenum">
              <a:rPr lang="it-IT" smtClean="0"/>
              <a:t>9</a:t>
            </a:fld>
            <a:endParaRPr lang="it-IT"/>
          </a:p>
        </p:txBody>
      </p:sp>
    </p:spTree>
    <p:extLst>
      <p:ext uri="{BB962C8B-B14F-4D97-AF65-F5344CB8AC3E}">
        <p14:creationId xmlns:p14="http://schemas.microsoft.com/office/powerpoint/2010/main" val="115740033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932</TotalTime>
  <Words>4119</Words>
  <Application>Microsoft Office PowerPoint</Application>
  <PresentationFormat>Presentazione su schermo (4:3)</PresentationFormat>
  <Paragraphs>867</Paragraphs>
  <Slides>24</Slides>
  <Notes>24</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1</vt:i4>
      </vt:variant>
      <vt:variant>
        <vt:lpstr>Titoli diapositive</vt:lpstr>
      </vt:variant>
      <vt:variant>
        <vt:i4>24</vt:i4>
      </vt:variant>
    </vt:vector>
  </HeadingPairs>
  <TitlesOfParts>
    <vt:vector size="32" baseType="lpstr">
      <vt:lpstr>Arial</vt:lpstr>
      <vt:lpstr>Book Antiqua</vt:lpstr>
      <vt:lpstr>Calibri</vt:lpstr>
      <vt:lpstr>Tahoma</vt:lpstr>
      <vt:lpstr>Times New Roman</vt:lpstr>
      <vt:lpstr>Wingdings</vt:lpstr>
      <vt:lpstr>Tema di Office</vt:lpstr>
      <vt:lpstr>Documento di Microsoft Word</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Olidata S.p.A.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Forziero Monia</dc:creator>
  <cp:lastModifiedBy>Roberta Di Pasquale</cp:lastModifiedBy>
  <cp:revision>14</cp:revision>
  <dcterms:created xsi:type="dcterms:W3CDTF">2021-10-18T07:57:02Z</dcterms:created>
  <dcterms:modified xsi:type="dcterms:W3CDTF">2021-10-19T15:12:43Z</dcterms:modified>
</cp:coreProperties>
</file>