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E4BD"/>
    <a:srgbClr val="3E1F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95" autoAdjust="0"/>
  </p:normalViewPr>
  <p:slideViewPr>
    <p:cSldViewPr showGuides="1">
      <p:cViewPr varScale="1">
        <p:scale>
          <a:sx n="107" d="100"/>
          <a:sy n="107" d="100"/>
        </p:scale>
        <p:origin x="101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5C19FA-402E-4B93-94FE-CBF8DF070886}" type="datetimeFigureOut">
              <a:rPr lang="it-IT" smtClean="0"/>
              <a:t>20/10/2021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2D72D2-0008-4F30-B65B-89161C9EBB7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2698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D72D2-0008-4F30-B65B-89161C9EBB7B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1441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D72D2-0008-4F30-B65B-89161C9EBB7B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99305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D72D2-0008-4F30-B65B-89161C9EBB7B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74552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D72D2-0008-4F30-B65B-89161C9EBB7B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08623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D72D2-0008-4F30-B65B-89161C9EBB7B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32813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D72D2-0008-4F30-B65B-89161C9EBB7B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09448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D72D2-0008-4F30-B65B-89161C9EBB7B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93601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D72D2-0008-4F30-B65B-89161C9EBB7B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3163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4DBC2-CC49-4EC4-8FFF-D9B12290CF67}" type="datetimeFigureOut">
              <a:rPr lang="it-IT" smtClean="0"/>
              <a:t>20/10/2021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F3E0D-B61C-454A-A4AB-8B0624EEBD4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8530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4DBC2-CC49-4EC4-8FFF-D9B12290CF67}" type="datetimeFigureOut">
              <a:rPr lang="it-IT" smtClean="0"/>
              <a:t>20/10/2021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F3E0D-B61C-454A-A4AB-8B0624EEBD4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3700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4DBC2-CC49-4EC4-8FFF-D9B12290CF67}" type="datetimeFigureOut">
              <a:rPr lang="it-IT" smtClean="0"/>
              <a:t>20/10/2021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F3E0D-B61C-454A-A4AB-8B0624EEBD4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7408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4DBC2-CC49-4EC4-8FFF-D9B12290CF67}" type="datetimeFigureOut">
              <a:rPr lang="it-IT" smtClean="0"/>
              <a:t>20/10/2021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F3E0D-B61C-454A-A4AB-8B0624EEBD4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4184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4DBC2-CC49-4EC4-8FFF-D9B12290CF67}" type="datetimeFigureOut">
              <a:rPr lang="it-IT" smtClean="0"/>
              <a:t>20/10/2021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F3E0D-B61C-454A-A4AB-8B0624EEBD4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0097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4DBC2-CC49-4EC4-8FFF-D9B12290CF67}" type="datetimeFigureOut">
              <a:rPr lang="it-IT" smtClean="0"/>
              <a:t>20/10/2021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F3E0D-B61C-454A-A4AB-8B0624EEBD4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339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4DBC2-CC49-4EC4-8FFF-D9B12290CF67}" type="datetimeFigureOut">
              <a:rPr lang="it-IT" smtClean="0"/>
              <a:t>20/10/2021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F3E0D-B61C-454A-A4AB-8B0624EEBD4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2642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4DBC2-CC49-4EC4-8FFF-D9B12290CF67}" type="datetimeFigureOut">
              <a:rPr lang="it-IT" smtClean="0"/>
              <a:t>20/10/2021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F3E0D-B61C-454A-A4AB-8B0624EEBD4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2085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4DBC2-CC49-4EC4-8FFF-D9B12290CF67}" type="datetimeFigureOut">
              <a:rPr lang="it-IT" smtClean="0"/>
              <a:t>20/10/2021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F3E0D-B61C-454A-A4AB-8B0624EEBD4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2627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4DBC2-CC49-4EC4-8FFF-D9B12290CF67}" type="datetimeFigureOut">
              <a:rPr lang="it-IT" smtClean="0"/>
              <a:t>20/10/2021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F3E0D-B61C-454A-A4AB-8B0624EEBD4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9121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4DBC2-CC49-4EC4-8FFF-D9B12290CF67}" type="datetimeFigureOut">
              <a:rPr lang="it-IT" smtClean="0"/>
              <a:t>20/10/2021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F3E0D-B61C-454A-A4AB-8B0624EEBD4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355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64DBC2-CC49-4EC4-8FFF-D9B12290CF67}" type="datetimeFigureOut">
              <a:rPr lang="it-IT" smtClean="0"/>
              <a:t>20/10/2021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4F3E0D-B61C-454A-A4AB-8B0624EEBD4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7063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forziero\Desktop\BOZZA5_per_slid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4"/>
            <a:ext cx="9144000" cy="685685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CA40FF37-FDF4-4D39-8B1F-7200433E01BE}"/>
              </a:ext>
            </a:extLst>
          </p:cNvPr>
          <p:cNvSpPr txBox="1"/>
          <p:nvPr/>
        </p:nvSpPr>
        <p:spPr>
          <a:xfrm>
            <a:off x="179390" y="1268700"/>
            <a:ext cx="885723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800" b="1" u="sng" dirty="0">
                <a:latin typeface="Book Antiqua" panose="02040602050305030304" pitchFamily="18" charset="0"/>
              </a:rPr>
              <a:t>IL PROGETTO ORGANIZZATIVO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E0804A8-4A54-489F-A26F-17396AC6724E}"/>
              </a:ext>
            </a:extLst>
          </p:cNvPr>
          <p:cNvSpPr txBox="1"/>
          <p:nvPr/>
        </p:nvSpPr>
        <p:spPr>
          <a:xfrm>
            <a:off x="0" y="1791920"/>
            <a:ext cx="9144000" cy="521681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it-IT" sz="1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PERSONALE E PERFORMANCE DELL’UFFICIO  - SCOPERTURA GENERALE DELL’ORGANICO PARI AL 35,71% (oggi ridotta al  28,57%)   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it-IT" sz="13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scopertura degli organici del personale amministrativo </a:t>
            </a:r>
            <a:r>
              <a:rPr lang="it-IT" sz="13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 è aggravata anno dopo anno, per la progressione dei </a:t>
            </a:r>
            <a:r>
              <a:rPr lang="it-IT" sz="1300" u="sng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pensionamenti</a:t>
            </a:r>
            <a:r>
              <a:rPr lang="it-IT" sz="13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che si sono succeduti  nel tempo. 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it-IT" sz="13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 personale cessato </a:t>
            </a:r>
            <a:r>
              <a:rPr lang="it-IT" sz="1300" u="sng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non è stato nel tempo sostituito </a:t>
            </a:r>
            <a:r>
              <a:rPr lang="it-IT" sz="13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 quindi si sono creati  vuoti che hanno reso più gravoso il  servizio. 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it-IT" sz="13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 essi, fino alle recenti assunzioni ministeriali,  si è in parte provveduto con il </a:t>
            </a:r>
            <a:r>
              <a:rPr lang="it-IT" sz="13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personale del servizio civile</a:t>
            </a:r>
            <a:r>
              <a:rPr lang="it-IT" sz="13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che però rimane un tempo limitato, per essere poi sostituito da altri giovani, con una </a:t>
            </a:r>
            <a:r>
              <a:rPr lang="it-IT" sz="13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rotazione continua </a:t>
            </a:r>
            <a:r>
              <a:rPr lang="it-IT" sz="13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che non permette la formazione di adeguate professionalità e lo stabile funzionamento dei servizi. 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it-IT" sz="13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vuoti</a:t>
            </a:r>
            <a:r>
              <a:rPr lang="it-IT" sz="13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cui si aggiungono assenze fisiologiche o in alcuni casi </a:t>
            </a:r>
            <a:r>
              <a:rPr lang="it-IT" sz="13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extraferiali</a:t>
            </a:r>
            <a:r>
              <a:rPr lang="it-IT" sz="13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per eventi personali (l’ufficio non ha fruito dell’apporto lavorativo annuo di 2,9 unità di personale), hanno comportato, </a:t>
            </a:r>
            <a:r>
              <a:rPr lang="it-IT" sz="1300" b="1" u="sng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grazie all’impegno di tutto il personale presente</a:t>
            </a:r>
            <a:r>
              <a:rPr lang="it-IT" sz="13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disfunzioni di scarso rilievo.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it-IT" sz="13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Tale valutazione positiva è stata autorevolmente certificata dalla </a:t>
            </a:r>
            <a:r>
              <a:rPr lang="it-IT" sz="13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relazione ispettiva</a:t>
            </a:r>
            <a:r>
              <a:rPr lang="it-IT" sz="13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che ha preso in esame la situazione dell’ufficio dal 1.4.2015 al 31.12.2019, ed ha rilevato come “ </a:t>
            </a:r>
            <a:r>
              <a:rPr lang="it-IT" sz="1300" b="1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 numero dei dipendenti non è apparso adeguato al carico di lavoro dell’ufficio</a:t>
            </a:r>
            <a:r>
              <a:rPr lang="it-IT" sz="13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”.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it-IT" sz="13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relazione ispettiva segnala anche - nonostante tale criticità sopra evidenziata -  “</a:t>
            </a:r>
            <a:r>
              <a:rPr lang="it-IT" sz="1300" b="1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buona produttività dell’ufficio  da cui è derivata, quantomeno in alcuni settori, una riduzione delle pendenze</a:t>
            </a:r>
            <a:r>
              <a:rPr lang="it-IT" sz="13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”.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it-IT" sz="13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it-IT" sz="1300" b="1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L’ufficio, nel periodo oggetto di verifica, ha fatto registrare una buona performance. Tutte le pendenze sono ridotte sensibilmente (in specie i procedimenti a </a:t>
            </a:r>
            <a:r>
              <a:rPr lang="it-IT" sz="1300" b="1" i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</a:t>
            </a:r>
            <a:r>
              <a:rPr lang="it-IT" sz="1300" b="1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21 e </a:t>
            </a:r>
            <a:r>
              <a:rPr lang="it-IT" sz="1300" b="1" i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</a:t>
            </a:r>
            <a:r>
              <a:rPr lang="it-IT" sz="1300" b="1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44) e gli indici di smaltimento e di ricambio danno atto di un ottimale andamento dell’attività definitoria”.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it-IT" sz="1300" b="1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“La gestione dei procedimenti nella fase delle indagini preliminari non risente di evidenti stasi processuali, né di gravi ritardi</a:t>
            </a:r>
            <a:r>
              <a:rPr lang="it-IT" sz="13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589857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forziero\Desktop\BOZZA5_per_slid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4"/>
            <a:ext cx="9144000" cy="685685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4B1FA832-90F4-421C-98E5-EC0922461813}"/>
              </a:ext>
            </a:extLst>
          </p:cNvPr>
          <p:cNvSpPr txBox="1"/>
          <p:nvPr/>
        </p:nvSpPr>
        <p:spPr>
          <a:xfrm>
            <a:off x="611450" y="1412720"/>
            <a:ext cx="8532550" cy="33855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600" b="1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L’ASSETTO ORGANIZZATIVO DEI SERVIZI GIUDIZIARI ED AMMINISTRATIVI </a:t>
            </a:r>
            <a:endParaRPr lang="it-IT" sz="1600" b="1" dirty="0">
              <a:latin typeface="Book Antiqua" panose="02040602050305030304" pitchFamily="18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470D8E3B-F59F-43AE-9B89-8FD957BD2981}"/>
              </a:ext>
            </a:extLst>
          </p:cNvPr>
          <p:cNvSpPr txBox="1"/>
          <p:nvPr/>
        </p:nvSpPr>
        <p:spPr>
          <a:xfrm>
            <a:off x="611450" y="4437140"/>
            <a:ext cx="8532550" cy="2160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FD132559-02E1-49CC-BE88-50F7BAA87245}"/>
              </a:ext>
            </a:extLst>
          </p:cNvPr>
          <p:cNvSpPr txBox="1"/>
          <p:nvPr/>
        </p:nvSpPr>
        <p:spPr>
          <a:xfrm>
            <a:off x="611450" y="1767351"/>
            <a:ext cx="8532550" cy="450892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it-IT" sz="1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it-IT" sz="1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L’organizzazione dei servizi ha dimostrato </a:t>
            </a:r>
            <a:r>
              <a:rPr lang="it-IT" sz="1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nel tempo  </a:t>
            </a:r>
            <a:r>
              <a:rPr lang="it-IT" sz="1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sua tenuta</a:t>
            </a:r>
            <a:r>
              <a:rPr lang="it-IT" sz="1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nonostante i vuoti dovuti alla mancanza di personale ed ai  pensionamenti anticipati. 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it-IT" sz="14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it-IT" sz="1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Deve essere riconosciuta la </a:t>
            </a:r>
            <a:r>
              <a:rPr lang="it-IT" sz="1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positiva azione di recupero del Ministero della Giustizia</a:t>
            </a:r>
            <a:r>
              <a:rPr lang="it-IT" sz="1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 che ha portato, in questi giorni, all’</a:t>
            </a:r>
            <a:r>
              <a:rPr lang="it-IT" sz="1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assunzione in servizio di tre cancellieri</a:t>
            </a:r>
            <a:r>
              <a:rPr lang="it-IT" sz="1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ed ha così  rinforzato in modo significativo l’organico del personale amministrativo, con un apporto di risorse qualificate e professionalmente attrezzate. 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it-IT" sz="14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it-IT" sz="1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 nuove unità sono state destinate al settore delle indagini, </a:t>
            </a:r>
            <a:r>
              <a:rPr lang="it-IT" sz="1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rafforzando l’operatività delle segreterie dei sostituti</a:t>
            </a:r>
            <a:r>
              <a:rPr lang="it-IT" sz="1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Al contempo si è dotata di ulteriori risorse la segreteria del dibattimento, per aumentare, una volta chiuso il procedimento con esercizio dell’azione penale,  l’</a:t>
            </a:r>
            <a:r>
              <a:rPr lang="it-IT" sz="1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efficienza della fase definitoria e la cura della gestione dibattimentale</a:t>
            </a:r>
            <a:r>
              <a:rPr lang="it-IT" sz="1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it-IT" sz="14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it-IT" sz="1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 le </a:t>
            </a:r>
            <a:r>
              <a:rPr lang="it-IT" sz="1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implementazioni dei sistemi informativi</a:t>
            </a:r>
            <a:r>
              <a:rPr lang="it-IT" sz="1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connessi all’entrata in vigore della normativa che ha introdotto l’archivio digitale delle intercettazioni e il portale dei depositi telematici, il lavoro delle segreterie dei Sostituti ha registrato un </a:t>
            </a:r>
            <a:r>
              <a:rPr lang="it-IT" sz="1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significativo incremento di adempimenti e nuove competenze informatiche.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B28D382-75C2-4405-9F1E-74B208DC2049}"/>
              </a:ext>
            </a:extLst>
          </p:cNvPr>
          <p:cNvSpPr txBox="1"/>
          <p:nvPr/>
        </p:nvSpPr>
        <p:spPr>
          <a:xfrm>
            <a:off x="0" y="4437140"/>
            <a:ext cx="611450" cy="2160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67523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forziero\Desktop\BOZZA5_per_slid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4"/>
            <a:ext cx="9144000" cy="685685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6B88C218-5F2F-4838-A2FA-4DDCDE4F3399}"/>
              </a:ext>
            </a:extLst>
          </p:cNvPr>
          <p:cNvSpPr txBox="1"/>
          <p:nvPr/>
        </p:nvSpPr>
        <p:spPr>
          <a:xfrm>
            <a:off x="603070" y="1358753"/>
            <a:ext cx="6984970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31FD06CA-FD03-45EF-9D89-51D82E0BF6BE}"/>
              </a:ext>
            </a:extLst>
          </p:cNvPr>
          <p:cNvSpPr txBox="1"/>
          <p:nvPr/>
        </p:nvSpPr>
        <p:spPr>
          <a:xfrm>
            <a:off x="603070" y="1358753"/>
            <a:ext cx="8540930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Book Antiqua" panose="02040602050305030304" pitchFamily="18" charset="0"/>
              </a:rPr>
              <a:t>I FLUSSI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C506CEC8-2F5B-482D-BE9C-D82B9CE6D95D}"/>
              </a:ext>
            </a:extLst>
          </p:cNvPr>
          <p:cNvSpPr txBox="1"/>
          <p:nvPr/>
        </p:nvSpPr>
        <p:spPr>
          <a:xfrm>
            <a:off x="603070" y="1820418"/>
            <a:ext cx="4320600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u="sng" dirty="0" err="1">
                <a:latin typeface="Book Antiqua" panose="02040602050305030304" pitchFamily="18" charset="0"/>
              </a:rPr>
              <a:t>Mod</a:t>
            </a:r>
            <a:r>
              <a:rPr lang="it-IT" u="sng" dirty="0">
                <a:latin typeface="Book Antiqua" panose="02040602050305030304" pitchFamily="18" charset="0"/>
              </a:rPr>
              <a:t>. 21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AEBAEC65-3CC1-4B40-96A3-877A703239DA}"/>
              </a:ext>
            </a:extLst>
          </p:cNvPr>
          <p:cNvSpPr txBox="1"/>
          <p:nvPr/>
        </p:nvSpPr>
        <p:spPr>
          <a:xfrm>
            <a:off x="603068" y="3851055"/>
            <a:ext cx="4320600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u="sng" dirty="0" err="1">
                <a:latin typeface="Book Antiqua" panose="02040602050305030304" pitchFamily="18" charset="0"/>
              </a:rPr>
              <a:t>Mod</a:t>
            </a:r>
            <a:r>
              <a:rPr lang="it-IT" u="sng" dirty="0">
                <a:latin typeface="Book Antiqua" panose="02040602050305030304" pitchFamily="18" charset="0"/>
              </a:rPr>
              <a:t>. 44</a:t>
            </a:r>
          </a:p>
        </p:txBody>
      </p:sp>
      <p:graphicFrame>
        <p:nvGraphicFramePr>
          <p:cNvPr id="10" name="Tabella 9">
            <a:extLst>
              <a:ext uri="{FF2B5EF4-FFF2-40B4-BE49-F238E27FC236}">
                <a16:creationId xmlns:a16="http://schemas.microsoft.com/office/drawing/2014/main" id="{57834935-2EA3-472F-8EA9-D89EFBF66C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9353979"/>
              </p:ext>
            </p:extLst>
          </p:nvPr>
        </p:nvGraphicFramePr>
        <p:xfrm>
          <a:off x="603068" y="2222207"/>
          <a:ext cx="4320600" cy="16228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63628">
                  <a:extLst>
                    <a:ext uri="{9D8B030D-6E8A-4147-A177-3AD203B41FA5}">
                      <a16:colId xmlns:a16="http://schemas.microsoft.com/office/drawing/2014/main" val="4060152381"/>
                    </a:ext>
                  </a:extLst>
                </a:gridCol>
                <a:gridCol w="1254694">
                  <a:extLst>
                    <a:ext uri="{9D8B030D-6E8A-4147-A177-3AD203B41FA5}">
                      <a16:colId xmlns:a16="http://schemas.microsoft.com/office/drawing/2014/main" val="3586963094"/>
                    </a:ext>
                  </a:extLst>
                </a:gridCol>
                <a:gridCol w="957884">
                  <a:extLst>
                    <a:ext uri="{9D8B030D-6E8A-4147-A177-3AD203B41FA5}">
                      <a16:colId xmlns:a16="http://schemas.microsoft.com/office/drawing/2014/main" val="3543899262"/>
                    </a:ext>
                  </a:extLst>
                </a:gridCol>
                <a:gridCol w="944394">
                  <a:extLst>
                    <a:ext uri="{9D8B030D-6E8A-4147-A177-3AD203B41FA5}">
                      <a16:colId xmlns:a16="http://schemas.microsoft.com/office/drawing/2014/main" val="1714526780"/>
                    </a:ext>
                  </a:extLst>
                </a:gridCol>
              </a:tblGrid>
              <a:tr h="11467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u="none" strike="noStrike" dirty="0">
                          <a:effectLst/>
                        </a:rPr>
                        <a:t>Periodo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t-IT" sz="1200" b="1" u="none" strike="noStrike" dirty="0">
                          <a:effectLst/>
                        </a:rPr>
                        <a:t>Sopravvenuti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t-IT" sz="1200" b="1" u="none" strike="noStrike" dirty="0">
                          <a:effectLst/>
                        </a:rPr>
                        <a:t>Esauriti 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t-IT" sz="1200" b="1" u="none" strike="noStrike" dirty="0">
                          <a:effectLst/>
                        </a:rPr>
                        <a:t>Pendenti fine periodo</a:t>
                      </a:r>
                    </a:p>
                    <a:p>
                      <a:pPr algn="just" fontAlgn="ctr"/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5538473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u="none" strike="noStrike">
                          <a:effectLst/>
                        </a:rPr>
                        <a:t>2019/20</a:t>
                      </a: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t-IT" sz="1200" u="none" strike="noStrike" dirty="0">
                          <a:effectLst/>
                        </a:rPr>
                        <a:t>4058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t-IT" sz="1200" u="none" strike="noStrike">
                          <a:effectLst/>
                        </a:rPr>
                        <a:t>4591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t-IT" sz="1200" u="none" strike="noStrike">
                          <a:effectLst/>
                        </a:rPr>
                        <a:t>1938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36462679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u="none" strike="noStrike">
                          <a:effectLst/>
                        </a:rPr>
                        <a:t>2018/19</a:t>
                      </a: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t-IT" sz="1200" u="none" strike="noStrike">
                          <a:effectLst/>
                        </a:rPr>
                        <a:t>4284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just" defTabSz="914400" rtl="0" eaLnBrk="1" fontAlgn="ctr" latinLnBrk="0" hangingPunct="1"/>
                      <a:r>
                        <a:rPr lang="it-IT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just" defTabSz="914400" rtl="0" eaLnBrk="1" fontAlgn="ctr" latinLnBrk="0" hangingPunct="1"/>
                      <a:r>
                        <a:rPr lang="it-IT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3556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29760554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u="none" strike="noStrike">
                          <a:effectLst/>
                        </a:rPr>
                        <a:t>2017/18</a:t>
                      </a: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t-IT" sz="1200" u="none" strike="noStrike">
                          <a:effectLst/>
                        </a:rPr>
                        <a:t>3885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t-IT" sz="1200" u="none" strike="noStrike">
                          <a:effectLst/>
                        </a:rPr>
                        <a:t> 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t-IT" sz="1200" u="none" strike="noStrike">
                          <a:effectLst/>
                        </a:rPr>
                        <a:t> 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73053534"/>
                  </a:ext>
                </a:extLst>
              </a:tr>
              <a:tr h="23600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u="none" strike="noStrike">
                          <a:effectLst/>
                        </a:rPr>
                        <a:t>2016/17</a:t>
                      </a: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t-IT" sz="1200" u="none" strike="noStrike">
                          <a:effectLst/>
                        </a:rPr>
                        <a:t>3915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t-IT" sz="1200" u="none" strike="noStrike">
                          <a:effectLst/>
                        </a:rPr>
                        <a:t> 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t-IT" sz="1200" u="none" strike="noStrike" dirty="0">
                          <a:effectLst/>
                        </a:rPr>
                        <a:t> 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9362818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u="none" strike="noStrike" dirty="0">
                          <a:effectLst/>
                        </a:rPr>
                        <a:t>2015/16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t-IT" sz="1200" u="none" strike="noStrike">
                          <a:effectLst/>
                        </a:rPr>
                        <a:t>4077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88040127"/>
                  </a:ext>
                </a:extLst>
              </a:tr>
            </a:tbl>
          </a:graphicData>
        </a:graphic>
      </p:graphicFrame>
      <p:sp>
        <p:nvSpPr>
          <p:cNvPr id="2" name="CasellaDiTesto 1">
            <a:extLst>
              <a:ext uri="{FF2B5EF4-FFF2-40B4-BE49-F238E27FC236}">
                <a16:creationId xmlns:a16="http://schemas.microsoft.com/office/drawing/2014/main" id="{8D036F2D-4EF1-491E-BA3A-77205218340C}"/>
              </a:ext>
            </a:extLst>
          </p:cNvPr>
          <p:cNvSpPr txBox="1"/>
          <p:nvPr/>
        </p:nvSpPr>
        <p:spPr>
          <a:xfrm>
            <a:off x="7380390" y="1358752"/>
            <a:ext cx="1763610" cy="3078387"/>
          </a:xfrm>
          <a:prstGeom prst="rect">
            <a:avLst/>
          </a:prstGeom>
          <a:solidFill>
            <a:srgbClr val="D7E4BD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1A757DF8-57C5-41AF-9CF7-3ABE6A9F1CDE}"/>
              </a:ext>
            </a:extLst>
          </p:cNvPr>
          <p:cNvSpPr txBox="1"/>
          <p:nvPr/>
        </p:nvSpPr>
        <p:spPr>
          <a:xfrm>
            <a:off x="4923668" y="1842710"/>
            <a:ext cx="2888782" cy="2000548"/>
          </a:xfrm>
          <a:prstGeom prst="rect">
            <a:avLst/>
          </a:prstGeom>
          <a:solidFill>
            <a:schemeClr val="accent1">
              <a:tint val="2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it-IT" sz="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t-IT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it-IT" sz="1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er quest’anno si vede un calo significativo dei sopravvenuti dovuto principalmente alle limitazioni   causate  dalla diffusione  dell’infezione da  COVID 19. Si registra anche una buona riduzione delle pendenze (da 1938 a 1583)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4C4CD26-54F0-43B8-AB9B-7F3F82EB72EE}"/>
              </a:ext>
            </a:extLst>
          </p:cNvPr>
          <p:cNvSpPr txBox="1"/>
          <p:nvPr/>
        </p:nvSpPr>
        <p:spPr>
          <a:xfrm>
            <a:off x="-6432" y="4376095"/>
            <a:ext cx="8250942" cy="228210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0DDD1648-2680-43B6-86A3-CDA103730844}"/>
              </a:ext>
            </a:extLst>
          </p:cNvPr>
          <p:cNvSpPr txBox="1"/>
          <p:nvPr/>
        </p:nvSpPr>
        <p:spPr>
          <a:xfrm>
            <a:off x="4923668" y="3839240"/>
            <a:ext cx="2888782" cy="2031325"/>
          </a:xfrm>
          <a:prstGeom prst="rect">
            <a:avLst/>
          </a:prstGeom>
          <a:solidFill>
            <a:schemeClr val="accent1">
              <a:tint val="2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t-IT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lang="it-IT" sz="1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ricava una diminuzione  costante delle notizie di reato relative agli ignoti (da 3560 a 3438 a 2794). Certamente, come per i noti, la diminuzione per l’anno in esame è in gran parte dipesa dalle restrizioni  imposte nei mesi di forte impennata dei contagi da Coronavirus.</a:t>
            </a:r>
          </a:p>
        </p:txBody>
      </p:sp>
      <p:graphicFrame>
        <p:nvGraphicFramePr>
          <p:cNvPr id="18" name="Tabella 17">
            <a:extLst>
              <a:ext uri="{FF2B5EF4-FFF2-40B4-BE49-F238E27FC236}">
                <a16:creationId xmlns:a16="http://schemas.microsoft.com/office/drawing/2014/main" id="{99401880-F6EC-4A17-8163-984B605368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6436893"/>
              </p:ext>
            </p:extLst>
          </p:nvPr>
        </p:nvGraphicFramePr>
        <p:xfrm>
          <a:off x="603068" y="4233873"/>
          <a:ext cx="4320602" cy="16059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63628">
                  <a:extLst>
                    <a:ext uri="{9D8B030D-6E8A-4147-A177-3AD203B41FA5}">
                      <a16:colId xmlns:a16="http://schemas.microsoft.com/office/drawing/2014/main" val="3700279048"/>
                    </a:ext>
                  </a:extLst>
                </a:gridCol>
                <a:gridCol w="1254695">
                  <a:extLst>
                    <a:ext uri="{9D8B030D-6E8A-4147-A177-3AD203B41FA5}">
                      <a16:colId xmlns:a16="http://schemas.microsoft.com/office/drawing/2014/main" val="2571036295"/>
                    </a:ext>
                  </a:extLst>
                </a:gridCol>
                <a:gridCol w="957885">
                  <a:extLst>
                    <a:ext uri="{9D8B030D-6E8A-4147-A177-3AD203B41FA5}">
                      <a16:colId xmlns:a16="http://schemas.microsoft.com/office/drawing/2014/main" val="4255838185"/>
                    </a:ext>
                  </a:extLst>
                </a:gridCol>
                <a:gridCol w="944394">
                  <a:extLst>
                    <a:ext uri="{9D8B030D-6E8A-4147-A177-3AD203B41FA5}">
                      <a16:colId xmlns:a16="http://schemas.microsoft.com/office/drawing/2014/main" val="345378569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u="none" strike="noStrike">
                          <a:effectLst/>
                        </a:rPr>
                        <a:t>Periodo</a:t>
                      </a: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t-IT" sz="1200" b="1" u="none" strike="noStrike">
                          <a:effectLst/>
                        </a:rPr>
                        <a:t>Sopravvenuti</a:t>
                      </a: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t-IT" sz="1200" b="1" u="none" strike="noStrike" dirty="0">
                          <a:effectLst/>
                        </a:rPr>
                        <a:t>Esauriti 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t-IT" sz="1200" b="1" u="none" strike="noStrike" dirty="0">
                          <a:effectLst/>
                        </a:rPr>
                        <a:t>Pendenti fine periodo</a:t>
                      </a:r>
                    </a:p>
                    <a:p>
                      <a:pPr algn="just" fontAlgn="ctr"/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1019411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u="none" strike="noStrike">
                          <a:effectLst/>
                        </a:rPr>
                        <a:t>2019/20</a:t>
                      </a: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t-IT" sz="1200" u="none" strike="noStrike">
                          <a:effectLst/>
                        </a:rPr>
                        <a:t>2794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t-IT" sz="1200" u="none" strike="noStrike">
                          <a:effectLst/>
                        </a:rPr>
                        <a:t>3142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t-IT" sz="1200" u="none" strike="noStrike">
                          <a:effectLst/>
                        </a:rPr>
                        <a:t>903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14794431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u="none" strike="noStrike">
                          <a:effectLst/>
                        </a:rPr>
                        <a:t>2018/19</a:t>
                      </a: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t-IT" sz="1200" u="none" strike="noStrike">
                          <a:effectLst/>
                        </a:rPr>
                        <a:t>3438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t-IT" sz="1200" u="none" strike="noStrike">
                          <a:effectLst/>
                        </a:rPr>
                        <a:t>3897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t-IT" sz="1200" u="none" strike="noStrike">
                          <a:effectLst/>
                        </a:rPr>
                        <a:t>1244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64829138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u="none" strike="noStrike">
                          <a:effectLst/>
                        </a:rPr>
                        <a:t>2017/18</a:t>
                      </a: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t-IT" sz="1200" u="none" strike="noStrike">
                          <a:effectLst/>
                        </a:rPr>
                        <a:t>3560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t-IT" sz="1200" u="none" strike="noStrike">
                          <a:effectLst/>
                        </a:rPr>
                        <a:t> 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t-IT" sz="1200" u="none" strike="noStrike">
                          <a:effectLst/>
                        </a:rPr>
                        <a:t> 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0359104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u="none" strike="noStrike">
                          <a:effectLst/>
                        </a:rPr>
                        <a:t>2016/17</a:t>
                      </a: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t-IT" sz="1200" u="none" strike="noStrike">
                          <a:effectLst/>
                        </a:rPr>
                        <a:t>2719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t-IT" sz="1200" u="none" strike="noStrike">
                          <a:effectLst/>
                        </a:rPr>
                        <a:t> 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t-IT" sz="1200" u="none" strike="noStrike">
                          <a:effectLst/>
                        </a:rPr>
                        <a:t> 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37368629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u="none" strike="noStrike" dirty="0">
                          <a:effectLst/>
                        </a:rPr>
                        <a:t>2015/16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t-IT" sz="1200" u="none" strike="noStrike">
                          <a:effectLst/>
                        </a:rPr>
                        <a:t>3021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257226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7710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forziero\Desktop\BOZZA5_per_slid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4"/>
            <a:ext cx="9144000" cy="6856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18E95421-CE34-4190-9410-C37AAEF4E62D}"/>
              </a:ext>
            </a:extLst>
          </p:cNvPr>
          <p:cNvSpPr txBox="1"/>
          <p:nvPr/>
        </p:nvSpPr>
        <p:spPr>
          <a:xfrm>
            <a:off x="615540" y="1352115"/>
            <a:ext cx="8528460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Book Antiqua" panose="02040602050305030304" pitchFamily="18" charset="0"/>
              </a:rPr>
              <a:t>I FLUSSI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5C8ECC9-8FB4-4AAE-B4C7-BE2EFAC13286}"/>
              </a:ext>
            </a:extLst>
          </p:cNvPr>
          <p:cNvSpPr txBox="1"/>
          <p:nvPr/>
        </p:nvSpPr>
        <p:spPr>
          <a:xfrm>
            <a:off x="594201" y="1820418"/>
            <a:ext cx="5121090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u="sng" dirty="0" err="1">
                <a:latin typeface="Book Antiqua" panose="02040602050305030304" pitchFamily="18" charset="0"/>
              </a:rPr>
              <a:t>Mod</a:t>
            </a:r>
            <a:r>
              <a:rPr lang="it-IT" u="sng" dirty="0">
                <a:latin typeface="Book Antiqua" panose="02040602050305030304" pitchFamily="18" charset="0"/>
              </a:rPr>
              <a:t>. 21 bis </a:t>
            </a:r>
            <a:r>
              <a:rPr lang="it-IT" dirty="0">
                <a:latin typeface="Book Antiqua" panose="02040602050305030304" pitchFamily="18" charset="0"/>
              </a:rPr>
              <a:t>(giudice di pace)</a:t>
            </a:r>
            <a:endParaRPr lang="it-IT" u="sng" dirty="0">
              <a:latin typeface="Book Antiqua" panose="02040602050305030304" pitchFamily="18" charset="0"/>
            </a:endParaRPr>
          </a:p>
        </p:txBody>
      </p:sp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CADC11A6-09D0-4ADE-AF99-D96095651D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7833610"/>
              </p:ext>
            </p:extLst>
          </p:nvPr>
        </p:nvGraphicFramePr>
        <p:xfrm>
          <a:off x="603070" y="2189750"/>
          <a:ext cx="5121091" cy="16497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79217">
                  <a:extLst>
                    <a:ext uri="{9D8B030D-6E8A-4147-A177-3AD203B41FA5}">
                      <a16:colId xmlns:a16="http://schemas.microsoft.com/office/drawing/2014/main" val="2880494777"/>
                    </a:ext>
                  </a:extLst>
                </a:gridCol>
                <a:gridCol w="1487155">
                  <a:extLst>
                    <a:ext uri="{9D8B030D-6E8A-4147-A177-3AD203B41FA5}">
                      <a16:colId xmlns:a16="http://schemas.microsoft.com/office/drawing/2014/main" val="432221254"/>
                    </a:ext>
                  </a:extLst>
                </a:gridCol>
                <a:gridCol w="1135355">
                  <a:extLst>
                    <a:ext uri="{9D8B030D-6E8A-4147-A177-3AD203B41FA5}">
                      <a16:colId xmlns:a16="http://schemas.microsoft.com/office/drawing/2014/main" val="1287889271"/>
                    </a:ext>
                  </a:extLst>
                </a:gridCol>
                <a:gridCol w="1119364">
                  <a:extLst>
                    <a:ext uri="{9D8B030D-6E8A-4147-A177-3AD203B41FA5}">
                      <a16:colId xmlns:a16="http://schemas.microsoft.com/office/drawing/2014/main" val="214916848"/>
                    </a:ext>
                  </a:extLst>
                </a:gridCol>
              </a:tblGrid>
              <a:tr h="435080">
                <a:tc>
                  <a:txBody>
                    <a:bodyPr/>
                    <a:lstStyle/>
                    <a:p>
                      <a:pPr algn="just" fontAlgn="ctr"/>
                      <a:r>
                        <a:rPr lang="it-IT" sz="1200" b="1" u="none" strike="noStrike" dirty="0">
                          <a:effectLst/>
                        </a:rPr>
                        <a:t>Periodo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t-IT" sz="1200" b="1" u="none" strike="noStrike" dirty="0">
                          <a:effectLst/>
                        </a:rPr>
                        <a:t>Sopravvenuti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t-IT" sz="1200" b="1" u="none" strike="noStrike" dirty="0">
                          <a:effectLst/>
                        </a:rPr>
                        <a:t>Esauriti 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t-IT" sz="1200" b="1" u="none" strike="noStrike" dirty="0">
                          <a:effectLst/>
                        </a:rPr>
                        <a:t>Pendenti fine periodo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57161759"/>
                  </a:ext>
                </a:extLst>
              </a:tr>
              <a:tr h="242938">
                <a:tc>
                  <a:txBody>
                    <a:bodyPr/>
                    <a:lstStyle/>
                    <a:p>
                      <a:pPr algn="just" fontAlgn="ctr"/>
                      <a:r>
                        <a:rPr lang="it-IT" sz="1200" u="none" strike="noStrike">
                          <a:effectLst/>
                        </a:rPr>
                        <a:t>2019/20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t-IT" sz="1200" u="none" strike="noStrike">
                          <a:effectLst/>
                        </a:rPr>
                        <a:t>390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t-IT" sz="1200" u="none" strike="noStrike">
                          <a:effectLst/>
                        </a:rPr>
                        <a:t>662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t-IT" sz="1200" u="none" strike="noStrike">
                          <a:effectLst/>
                        </a:rPr>
                        <a:t>289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67998082"/>
                  </a:ext>
                </a:extLst>
              </a:tr>
              <a:tr h="242938">
                <a:tc>
                  <a:txBody>
                    <a:bodyPr/>
                    <a:lstStyle/>
                    <a:p>
                      <a:pPr algn="just" fontAlgn="ctr"/>
                      <a:r>
                        <a:rPr lang="it-IT" sz="1200" u="none" strike="noStrike">
                          <a:effectLst/>
                        </a:rPr>
                        <a:t>2018/19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t-IT" sz="1200" u="none" strike="noStrike">
                          <a:effectLst/>
                        </a:rPr>
                        <a:t>484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t-IT" sz="1200" u="none" strike="noStrike">
                          <a:effectLst/>
                        </a:rPr>
                        <a:t>653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t-IT" sz="1200" u="none" strike="noStrike">
                          <a:effectLst/>
                        </a:rPr>
                        <a:t>568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65879300"/>
                  </a:ext>
                </a:extLst>
              </a:tr>
              <a:tr h="242938">
                <a:tc>
                  <a:txBody>
                    <a:bodyPr/>
                    <a:lstStyle/>
                    <a:p>
                      <a:pPr algn="just" fontAlgn="ctr"/>
                      <a:r>
                        <a:rPr lang="it-IT" sz="1200" u="none" strike="noStrike">
                          <a:effectLst/>
                        </a:rPr>
                        <a:t>2017/18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t-IT" sz="1200" u="none" strike="noStrike">
                          <a:effectLst/>
                        </a:rPr>
                        <a:t>459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t-IT" sz="1200" u="none" strike="noStrike">
                          <a:effectLst/>
                        </a:rPr>
                        <a:t> 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t-IT" sz="1200" u="none" strike="noStrike">
                          <a:effectLst/>
                        </a:rPr>
                        <a:t> 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58110427"/>
                  </a:ext>
                </a:extLst>
              </a:tr>
              <a:tr h="242938">
                <a:tc>
                  <a:txBody>
                    <a:bodyPr/>
                    <a:lstStyle/>
                    <a:p>
                      <a:pPr algn="just" fontAlgn="ctr"/>
                      <a:r>
                        <a:rPr lang="it-IT" sz="1200" u="none" strike="noStrike">
                          <a:effectLst/>
                        </a:rPr>
                        <a:t>2016/17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t-IT" sz="1200" u="none" strike="noStrike">
                          <a:effectLst/>
                        </a:rPr>
                        <a:t>534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t-IT" sz="1200" u="none" strike="noStrike">
                          <a:effectLst/>
                        </a:rPr>
                        <a:t> 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t-IT" sz="1200" u="none" strike="noStrike">
                          <a:effectLst/>
                        </a:rPr>
                        <a:t> 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58739384"/>
                  </a:ext>
                </a:extLst>
              </a:tr>
              <a:tr h="242938">
                <a:tc>
                  <a:txBody>
                    <a:bodyPr/>
                    <a:lstStyle/>
                    <a:p>
                      <a:pPr algn="just" fontAlgn="ctr"/>
                      <a:r>
                        <a:rPr lang="it-IT" sz="1200" u="none" strike="noStrike">
                          <a:effectLst/>
                        </a:rPr>
                        <a:t>2015/16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t-IT" sz="1200" u="none" strike="noStrike">
                          <a:effectLst/>
                        </a:rPr>
                        <a:t>776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74065456"/>
                  </a:ext>
                </a:extLst>
              </a:tr>
            </a:tbl>
          </a:graphicData>
        </a:graphic>
      </p:graphicFrame>
      <p:sp>
        <p:nvSpPr>
          <p:cNvPr id="6" name="CasellaDiTesto 5">
            <a:extLst>
              <a:ext uri="{FF2B5EF4-FFF2-40B4-BE49-F238E27FC236}">
                <a16:creationId xmlns:a16="http://schemas.microsoft.com/office/drawing/2014/main" id="{DBEE213B-AA68-4537-A374-669A72A4E867}"/>
              </a:ext>
            </a:extLst>
          </p:cNvPr>
          <p:cNvSpPr txBox="1"/>
          <p:nvPr/>
        </p:nvSpPr>
        <p:spPr>
          <a:xfrm>
            <a:off x="5737947" y="1820418"/>
            <a:ext cx="3427540" cy="2031325"/>
          </a:xfrm>
          <a:prstGeom prst="rect">
            <a:avLst/>
          </a:prstGeom>
          <a:solidFill>
            <a:schemeClr val="accent1">
              <a:tint val="2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it-IT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evidenzia un decremento tendenziale delle notizie di reato specialmente per </a:t>
            </a:r>
            <a:r>
              <a:rPr lang="it-IT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l’anno in corso</a:t>
            </a:r>
            <a:r>
              <a:rPr lang="it-IT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caratterizzato da un fermo temporale della circolazione e da un intensificarsi dei conseguenti controlli,   in cui le sopravvenienze, passano da 390 a </a:t>
            </a:r>
            <a:r>
              <a:rPr lang="it-IT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327</a:t>
            </a:r>
            <a:r>
              <a:rPr lang="it-IT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Anche per i procedimenti dei giudici di pace si registra una riduzione delle pendenze (da 289 a </a:t>
            </a:r>
            <a:r>
              <a:rPr lang="it-IT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214</a:t>
            </a:r>
            <a:r>
              <a:rPr lang="it-IT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3E459F5A-056D-480E-B166-7898CF9E1140}"/>
              </a:ext>
            </a:extLst>
          </p:cNvPr>
          <p:cNvSpPr txBox="1"/>
          <p:nvPr/>
        </p:nvSpPr>
        <p:spPr>
          <a:xfrm>
            <a:off x="615540" y="3845402"/>
            <a:ext cx="5121090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u="sng" dirty="0" err="1">
                <a:latin typeface="Book Antiqua" panose="02040602050305030304" pitchFamily="18" charset="0"/>
              </a:rPr>
              <a:t>Mod</a:t>
            </a:r>
            <a:r>
              <a:rPr lang="it-IT" u="sng" dirty="0">
                <a:latin typeface="Book Antiqua" panose="02040602050305030304" pitchFamily="18" charset="0"/>
              </a:rPr>
              <a:t>. 45 </a:t>
            </a:r>
            <a:r>
              <a:rPr lang="it-IT" dirty="0">
                <a:latin typeface="Book Antiqua" panose="02040602050305030304" pitchFamily="18" charset="0"/>
              </a:rPr>
              <a:t>(atti non costituenti reato)</a:t>
            </a:r>
            <a:endParaRPr lang="it-IT" u="sng" dirty="0">
              <a:latin typeface="Book Antiqua" panose="02040602050305030304" pitchFamily="18" charset="0"/>
            </a:endParaRPr>
          </a:p>
        </p:txBody>
      </p:sp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F43DBC80-67D5-4CAF-8799-4D2DD20521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7893931"/>
              </p:ext>
            </p:extLst>
          </p:nvPr>
        </p:nvGraphicFramePr>
        <p:xfrm>
          <a:off x="615540" y="4214734"/>
          <a:ext cx="5108620" cy="17346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75858">
                  <a:extLst>
                    <a:ext uri="{9D8B030D-6E8A-4147-A177-3AD203B41FA5}">
                      <a16:colId xmlns:a16="http://schemas.microsoft.com/office/drawing/2014/main" val="312214609"/>
                    </a:ext>
                  </a:extLst>
                </a:gridCol>
                <a:gridCol w="1483534">
                  <a:extLst>
                    <a:ext uri="{9D8B030D-6E8A-4147-A177-3AD203B41FA5}">
                      <a16:colId xmlns:a16="http://schemas.microsoft.com/office/drawing/2014/main" val="3270928558"/>
                    </a:ext>
                  </a:extLst>
                </a:gridCol>
                <a:gridCol w="1132590">
                  <a:extLst>
                    <a:ext uri="{9D8B030D-6E8A-4147-A177-3AD203B41FA5}">
                      <a16:colId xmlns:a16="http://schemas.microsoft.com/office/drawing/2014/main" val="3640936980"/>
                    </a:ext>
                  </a:extLst>
                </a:gridCol>
                <a:gridCol w="1116638">
                  <a:extLst>
                    <a:ext uri="{9D8B030D-6E8A-4147-A177-3AD203B41FA5}">
                      <a16:colId xmlns:a16="http://schemas.microsoft.com/office/drawing/2014/main" val="21141915"/>
                    </a:ext>
                  </a:extLst>
                </a:gridCol>
              </a:tblGrid>
              <a:tr h="457456">
                <a:tc>
                  <a:txBody>
                    <a:bodyPr/>
                    <a:lstStyle/>
                    <a:p>
                      <a:pPr algn="just" fontAlgn="ctr"/>
                      <a:r>
                        <a:rPr lang="it-IT" sz="1200" b="1" u="none" strike="noStrike">
                          <a:effectLst/>
                        </a:rPr>
                        <a:t>Periodo</a:t>
                      </a: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t-IT" sz="1200" b="1" u="none" strike="noStrike">
                          <a:effectLst/>
                        </a:rPr>
                        <a:t>Sopravvenuti</a:t>
                      </a: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t-IT" sz="1200" b="1" u="none" strike="noStrike">
                          <a:effectLst/>
                        </a:rPr>
                        <a:t>Esauriti </a:t>
                      </a: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t-IT" sz="1200" b="1" u="none" strike="noStrike" dirty="0">
                          <a:effectLst/>
                        </a:rPr>
                        <a:t>Pendenti fine periodo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12938661"/>
                  </a:ext>
                </a:extLst>
              </a:tr>
              <a:tr h="255432">
                <a:tc>
                  <a:txBody>
                    <a:bodyPr/>
                    <a:lstStyle/>
                    <a:p>
                      <a:pPr algn="just" fontAlgn="ctr"/>
                      <a:r>
                        <a:rPr lang="it-IT" sz="1200" u="none" strike="noStrike">
                          <a:effectLst/>
                        </a:rPr>
                        <a:t>2019/20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t-IT" sz="1200" u="none" strike="noStrike">
                          <a:effectLst/>
                        </a:rPr>
                        <a:t>1398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t-IT" sz="1200" u="none" strike="noStrike">
                          <a:effectLst/>
                        </a:rPr>
                        <a:t>1543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t-IT" sz="1200" u="none" strike="noStrike">
                          <a:effectLst/>
                        </a:rPr>
                        <a:t>522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98335132"/>
                  </a:ext>
                </a:extLst>
              </a:tr>
              <a:tr h="255432">
                <a:tc>
                  <a:txBody>
                    <a:bodyPr/>
                    <a:lstStyle/>
                    <a:p>
                      <a:pPr algn="just" fontAlgn="ctr"/>
                      <a:r>
                        <a:rPr lang="it-IT" sz="1200" u="none" strike="noStrike">
                          <a:effectLst/>
                        </a:rPr>
                        <a:t>2018/19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t-IT" sz="1200" u="none" strike="noStrike">
                          <a:effectLst/>
                        </a:rPr>
                        <a:t>1398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t-IT" sz="1200" u="none" strike="noStrike">
                          <a:effectLst/>
                        </a:rPr>
                        <a:t>1531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t-IT" sz="1200" u="none" strike="noStrike">
                          <a:effectLst/>
                        </a:rPr>
                        <a:t>672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84441139"/>
                  </a:ext>
                </a:extLst>
              </a:tr>
              <a:tr h="255432">
                <a:tc>
                  <a:txBody>
                    <a:bodyPr/>
                    <a:lstStyle/>
                    <a:p>
                      <a:pPr algn="just" fontAlgn="ctr"/>
                      <a:r>
                        <a:rPr lang="it-IT" sz="1200" u="none" strike="noStrike">
                          <a:effectLst/>
                        </a:rPr>
                        <a:t>2017/18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t-IT" sz="1200" u="none" strike="noStrike">
                          <a:effectLst/>
                        </a:rPr>
                        <a:t>1531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t-IT" sz="1200" u="none" strike="noStrike">
                          <a:effectLst/>
                        </a:rPr>
                        <a:t> 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t-IT" sz="1200" u="none" strike="noStrike">
                          <a:effectLst/>
                        </a:rPr>
                        <a:t> 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66304281"/>
                  </a:ext>
                </a:extLst>
              </a:tr>
              <a:tr h="255432">
                <a:tc>
                  <a:txBody>
                    <a:bodyPr/>
                    <a:lstStyle/>
                    <a:p>
                      <a:pPr algn="just" fontAlgn="ctr"/>
                      <a:r>
                        <a:rPr lang="it-IT" sz="1200" u="none" strike="noStrike">
                          <a:effectLst/>
                        </a:rPr>
                        <a:t>2016/17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t-IT" sz="1200" u="none" strike="noStrike">
                          <a:effectLst/>
                        </a:rPr>
                        <a:t>1695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t-IT" sz="1200" u="none" strike="noStrike">
                          <a:effectLst/>
                        </a:rPr>
                        <a:t> 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t-IT" sz="1200" u="none" strike="noStrike">
                          <a:effectLst/>
                        </a:rPr>
                        <a:t> 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28681193"/>
                  </a:ext>
                </a:extLst>
              </a:tr>
              <a:tr h="255432">
                <a:tc>
                  <a:txBody>
                    <a:bodyPr/>
                    <a:lstStyle/>
                    <a:p>
                      <a:pPr algn="just" fontAlgn="ctr"/>
                      <a:r>
                        <a:rPr lang="it-IT" sz="1200" u="none" strike="noStrike">
                          <a:effectLst/>
                        </a:rPr>
                        <a:t>2015/16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t-IT" sz="1200" u="none" strike="noStrike">
                          <a:effectLst/>
                        </a:rPr>
                        <a:t>1754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57896990"/>
                  </a:ext>
                </a:extLst>
              </a:tr>
            </a:tbl>
          </a:graphicData>
        </a:graphic>
      </p:graphicFrame>
      <p:sp>
        <p:nvSpPr>
          <p:cNvPr id="8" name="CasellaDiTesto 7">
            <a:extLst>
              <a:ext uri="{FF2B5EF4-FFF2-40B4-BE49-F238E27FC236}">
                <a16:creationId xmlns:a16="http://schemas.microsoft.com/office/drawing/2014/main" id="{E6CB5692-932E-4EDD-A424-7BFC7F8D3DC4}"/>
              </a:ext>
            </a:extLst>
          </p:cNvPr>
          <p:cNvSpPr txBox="1"/>
          <p:nvPr/>
        </p:nvSpPr>
        <p:spPr>
          <a:xfrm>
            <a:off x="581731" y="5962626"/>
            <a:ext cx="5133560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 però evidenziato come nel periodo in esame il </a:t>
            </a: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numero dei fascicoli complessivamente definiti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è </a:t>
            </a: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inferiore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quello dell’anno precedente. Il dato si comprende in ragione del rallentamento dell’attività,  a causa dell’emergenza epidemiologica.</a:t>
            </a:r>
            <a:endParaRPr lang="it-IT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70EF4F3C-C6AF-4533-8CB5-54657A3EEFCB}"/>
              </a:ext>
            </a:extLst>
          </p:cNvPr>
          <p:cNvSpPr txBox="1"/>
          <p:nvPr/>
        </p:nvSpPr>
        <p:spPr>
          <a:xfrm>
            <a:off x="5715291" y="3862598"/>
            <a:ext cx="3450196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121287AC-10AD-499A-9FC0-2B795CB2A1D9}"/>
              </a:ext>
            </a:extLst>
          </p:cNvPr>
          <p:cNvSpPr txBox="1"/>
          <p:nvPr/>
        </p:nvSpPr>
        <p:spPr>
          <a:xfrm>
            <a:off x="5728930" y="4214734"/>
            <a:ext cx="3427540" cy="2677656"/>
          </a:xfrm>
          <a:prstGeom prst="rect">
            <a:avLst/>
          </a:prstGeom>
          <a:solidFill>
            <a:schemeClr val="accent1">
              <a:tint val="2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it-IT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 queste categorie di fascicoli vi è un </a:t>
            </a:r>
            <a:r>
              <a:rPr lang="it-IT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trend in decrescita</a:t>
            </a:r>
            <a:r>
              <a:rPr lang="it-IT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 vari anni.</a:t>
            </a:r>
          </a:p>
          <a:p>
            <a:r>
              <a:rPr lang="it-IT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L’analisi dei flussi consente di rilevare, su tutti i registri, un </a:t>
            </a:r>
            <a:r>
              <a:rPr lang="it-IT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rapporto positivo </a:t>
            </a:r>
            <a:r>
              <a:rPr lang="it-IT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 i sopravvenuti e gli esauriti (c.d. </a:t>
            </a:r>
            <a:r>
              <a:rPr lang="it-IT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indice di ricambio</a:t>
            </a:r>
            <a:r>
              <a:rPr lang="it-IT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nel senso che si definisce più di quanto si incamera, risultato dovuto anche (ma non solo) alla presenza di tutti i magistrati in organico. Anche </a:t>
            </a:r>
            <a:r>
              <a:rPr lang="it-IT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l’indice di smaltimento è positivo</a:t>
            </a:r>
            <a:r>
              <a:rPr lang="it-IT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poiché si attesta nel 69% per i noti e nell’80% per gli ignoti. </a:t>
            </a:r>
          </a:p>
          <a:p>
            <a:endParaRPr lang="it-IT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582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forziero\Desktop\BOZZA5_per_slid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4"/>
            <a:ext cx="9144000" cy="6856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AF97DE39-9147-4793-BD70-6ABBEA13FF50}"/>
              </a:ext>
            </a:extLst>
          </p:cNvPr>
          <p:cNvSpPr txBox="1"/>
          <p:nvPr/>
        </p:nvSpPr>
        <p:spPr>
          <a:xfrm>
            <a:off x="611450" y="1304561"/>
            <a:ext cx="8532550" cy="33855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600" b="1" dirty="0">
                <a:latin typeface="Book Antiqua" panose="02040602050305030304" pitchFamily="18" charset="0"/>
                <a:cs typeface="Times New Roman" panose="02020603050405020304" pitchFamily="18" charset="0"/>
              </a:rPr>
              <a:t>TEMPI MEDI DI DEFINIZIONE</a:t>
            </a:r>
            <a:endParaRPr lang="it-IT" sz="1600" b="1" dirty="0">
              <a:latin typeface="Book Antiqua" panose="02040602050305030304" pitchFamily="18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E0935B9F-192C-463C-97B2-209841C328C0}"/>
              </a:ext>
            </a:extLst>
          </p:cNvPr>
          <p:cNvSpPr txBox="1"/>
          <p:nvPr/>
        </p:nvSpPr>
        <p:spPr>
          <a:xfrm>
            <a:off x="611450" y="1657819"/>
            <a:ext cx="8532550" cy="15696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it-IT" sz="16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ordine ai </a:t>
            </a:r>
            <a:r>
              <a:rPr lang="it-IT" sz="16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tempi di definizione dei procedimenti</a:t>
            </a:r>
            <a:r>
              <a:rPr lang="it-IT" sz="16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la durata media dei procedimenti iscritti a </a:t>
            </a:r>
            <a:r>
              <a:rPr lang="it-IT" sz="16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</a:t>
            </a:r>
            <a:r>
              <a:rPr lang="it-IT" sz="16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21 </a:t>
            </a:r>
            <a:r>
              <a:rPr lang="it-IT" sz="16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 attesta su  </a:t>
            </a:r>
            <a:r>
              <a:rPr lang="it-IT" sz="16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193  giorni</a:t>
            </a:r>
            <a:r>
              <a:rPr lang="it-IT" sz="16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it-IT" sz="16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inferiore sensibilmente </a:t>
            </a:r>
            <a:r>
              <a:rPr lang="it-IT" sz="16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 tempi medi dell’anno precedente che erano di </a:t>
            </a:r>
            <a:r>
              <a:rPr lang="it-IT" sz="16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259 giorni</a:t>
            </a:r>
            <a:r>
              <a:rPr lang="it-IT" sz="16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mentre l’anno prima ancora era di </a:t>
            </a:r>
            <a:r>
              <a:rPr lang="it-IT" sz="16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292 giorni</a:t>
            </a:r>
            <a:r>
              <a:rPr lang="it-IT" sz="16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Il dato risulta estremamente positivo poiché è indicativo della tendenza a ridurre i tempi di durata dei procedimenti. La gestione dei procedimenti nella fase delle indagini preliminari non risente di evidenti stasi processuali, né di gravi ritardi.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021FE67-78B0-4AAB-BDB4-30E7B438EF0D}"/>
              </a:ext>
            </a:extLst>
          </p:cNvPr>
          <p:cNvSpPr txBox="1"/>
          <p:nvPr/>
        </p:nvSpPr>
        <p:spPr>
          <a:xfrm>
            <a:off x="611450" y="3388659"/>
            <a:ext cx="8532550" cy="33855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1600" b="1">
                <a:latin typeface="Book Antiqua" panose="0204060205030503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it-IT" dirty="0"/>
              <a:t>L’ISTITUZIONE DELL’UFFICIO AFFARI SEMPLICI 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2E1A6B8-0058-4224-B792-AF033D4A7247}"/>
              </a:ext>
            </a:extLst>
          </p:cNvPr>
          <p:cNvSpPr txBox="1"/>
          <p:nvPr/>
        </p:nvSpPr>
        <p:spPr>
          <a:xfrm>
            <a:off x="611450" y="3727213"/>
            <a:ext cx="8513064" cy="28931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it-IT"/>
            </a:defPPr>
          </a:lstStyle>
          <a:p>
            <a:pPr algn="just"/>
            <a:r>
              <a:rPr lang="it-IT" sz="16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Nel progetto organizzativo 2020-2022,  è stata prevista </a:t>
            </a:r>
            <a:r>
              <a:rPr lang="it-IT" sz="16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l’istituzione dell’Ufficio Affari Semplici (UAS</a:t>
            </a:r>
            <a:r>
              <a:rPr lang="it-IT" sz="16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), cui viene attribuita tutta la materia dei </a:t>
            </a:r>
            <a:r>
              <a:rPr lang="it-IT" sz="1600" u="sng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giudici di pace</a:t>
            </a:r>
            <a:r>
              <a:rPr lang="it-IT" sz="16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per essere gestita in totale autonomia dalla magistratura onoraria, con assegnazione diretta dei fascicoli.</a:t>
            </a:r>
          </a:p>
          <a:p>
            <a:r>
              <a:rPr lang="it-IT" sz="16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Sempre nel </a:t>
            </a:r>
            <a:r>
              <a:rPr lang="it-IT" sz="16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progetto organizzativo </a:t>
            </a:r>
            <a:r>
              <a:rPr lang="it-IT" sz="16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sono state delineate le </a:t>
            </a:r>
            <a:r>
              <a:rPr lang="it-IT" sz="16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linee generali del nuovo modulo organizzativo</a:t>
            </a:r>
            <a:r>
              <a:rPr lang="it-IT" sz="16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sulla cui base </a:t>
            </a:r>
            <a:r>
              <a:rPr lang="it-IT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sono già stati strutturati sia </a:t>
            </a:r>
            <a:r>
              <a:rPr lang="it-IT" sz="1600" u="sng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l’organizzazione del nuovo ufficio </a:t>
            </a:r>
            <a:r>
              <a:rPr lang="it-IT" sz="16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che i </a:t>
            </a:r>
            <a:r>
              <a:rPr lang="it-IT" sz="1600" u="sng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processi di lavoro.</a:t>
            </a:r>
          </a:p>
          <a:p>
            <a:r>
              <a:rPr lang="it-IT" sz="16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 nuovo gruppo, indicato nelle linee organizzative della nuova circolare sulle Procure (art. 4 lett. e), seconda alinea), nasce dall’intento di </a:t>
            </a:r>
            <a:r>
              <a:rPr lang="it-IT" sz="16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valorizzare in modo autonomo e  diretto l’impegno dei VPO </a:t>
            </a:r>
            <a:r>
              <a:rPr lang="it-IT" sz="16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(che assumono la responsabilità della gestione del fascicolo) e di dare più respiro all’azione dei magistrati togati (ed alle rispettive segreterie), in un’ottica di </a:t>
            </a:r>
            <a:r>
              <a:rPr lang="it-IT" sz="16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miglioramento qualitativo dell’attività dell’ufficio</a:t>
            </a:r>
            <a:r>
              <a:rPr lang="it-IT" sz="16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endParaRPr lang="it-IT" sz="6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680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forziero\Desktop\BOZZA5_per_slid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4"/>
            <a:ext cx="9144000" cy="6856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E31C5798-A221-4076-8942-942E1739486E}"/>
              </a:ext>
            </a:extLst>
          </p:cNvPr>
          <p:cNvSpPr txBox="1"/>
          <p:nvPr/>
        </p:nvSpPr>
        <p:spPr>
          <a:xfrm>
            <a:off x="611450" y="1304561"/>
            <a:ext cx="853255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600" b="1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 CONTRASTO ALLA VIOLENZA DI GENERE, CONTRO I MINORI E LE PERSONE VULNERABILI </a:t>
            </a:r>
            <a:endParaRPr lang="it-IT" sz="1600" b="1" dirty="0">
              <a:latin typeface="Book Antiqua" panose="02040602050305030304" pitchFamily="18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461718C0-1931-408A-9F81-64196E9C84E5}"/>
              </a:ext>
            </a:extLst>
          </p:cNvPr>
          <p:cNvSpPr txBox="1"/>
          <p:nvPr/>
        </p:nvSpPr>
        <p:spPr>
          <a:xfrm>
            <a:off x="624508" y="1889336"/>
            <a:ext cx="8532550" cy="470898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 campo di </a:t>
            </a:r>
            <a:r>
              <a:rPr lang="it-IT" sz="1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maggiore intervento cautelare </a:t>
            </a:r>
            <a:r>
              <a:rPr lang="it-IT" sz="1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è quello delle violenze di genere o in danno di minori (atti persecutori, maltrattamenti in famiglia, violenza sessuali) per i quali vi è una attenzione forte e prioritaria. </a:t>
            </a:r>
          </a:p>
          <a:p>
            <a:endParaRPr lang="it-IT" sz="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it-IT" sz="1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L’obiettivo primario </a:t>
            </a:r>
            <a:r>
              <a:rPr lang="it-IT" sz="1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è incoraggiare le vittime a denunciare le violenze ed assicurare loro la massima tutela. Molto dipende dagli  aiuti offerti alle vittime dalle strutture territoriali che seguono i passaggi  relativi ad un </a:t>
            </a:r>
            <a:r>
              <a:rPr lang="it-IT" sz="1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presa in carico integrata e multidisciplinare </a:t>
            </a:r>
            <a:r>
              <a:rPr lang="it-IT" sz="1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della persona  offesa. </a:t>
            </a:r>
          </a:p>
          <a:p>
            <a:endParaRPr lang="it-IT" sz="4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it-IT" sz="1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 collaborazione che sotto questo profilo si è intesa creare tra la Procura della Repubblica, Associazioni di tutela dell’Alta Val d’Elsa, forze di polizia, con la </a:t>
            </a:r>
            <a:r>
              <a:rPr lang="it-IT" sz="1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firma di un apposito protocollo</a:t>
            </a:r>
            <a:r>
              <a:rPr lang="it-IT" sz="1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 evidenzia in particolare la necessità di un </a:t>
            </a:r>
            <a:r>
              <a:rPr lang="it-IT" sz="1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approccio specialistico </a:t>
            </a:r>
            <a:r>
              <a:rPr lang="it-IT" sz="1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alle vicende della violenza di genere e si muove  sulla strada della </a:t>
            </a:r>
            <a:r>
              <a:rPr lang="it-IT" sz="1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formazione specialistica  della PG</a:t>
            </a:r>
            <a:r>
              <a:rPr lang="it-IT" sz="1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principalmente su:  comportamenti efficaci da adottare negli interventi,  informazioni da raccogliere  per determinare/ ricostruire il ciclo della violenza e  varie forme di violenza agite.</a:t>
            </a:r>
            <a:r>
              <a:rPr lang="it-IT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endParaRPr lang="it-IT" sz="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t-IT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tale quadro sono state </a:t>
            </a:r>
            <a:r>
              <a:rPr lang="it-IT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diramate apposite direttive alla </a:t>
            </a:r>
            <a:r>
              <a:rPr lang="it-IT" sz="1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p.g.</a:t>
            </a:r>
            <a:r>
              <a:rPr lang="it-IT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 l’indicazione di </a:t>
            </a:r>
            <a:r>
              <a:rPr lang="it-IT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prassi operative </a:t>
            </a:r>
            <a:r>
              <a:rPr lang="it-IT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 seguire in presenza di fatti di violenza consumati in questo settore.</a:t>
            </a:r>
          </a:p>
          <a:p>
            <a:endParaRPr lang="it-IT" sz="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it-IT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Altre iniziative volte a costruire una </a:t>
            </a:r>
            <a:r>
              <a:rPr lang="it-IT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rete di tutela </a:t>
            </a:r>
            <a:r>
              <a:rPr lang="it-IT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intorno alle donne ed ai minori vittime di violenza sono state avviate con la Provincia di Siena ed il Comune di Siena.</a:t>
            </a:r>
          </a:p>
          <a:p>
            <a:endParaRPr lang="it-IT" sz="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it-IT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quest’ottica, l’Ufficio ha in corso una proficua </a:t>
            </a:r>
            <a:r>
              <a:rPr lang="it-IT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collaborazione per la costituzione di una rete operativa </a:t>
            </a:r>
            <a:r>
              <a:rPr lang="it-IT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(denominata Dafne Siena) cui partecipano organi territoriali ed associazioni impegnate su questo tema, per </a:t>
            </a:r>
            <a:r>
              <a:rPr lang="it-IT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informare le vittime dei reati di violenza dei loro diritti e fornire assistenza e informazione.   </a:t>
            </a:r>
          </a:p>
          <a:p>
            <a:endParaRPr lang="it-IT" sz="14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907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forziero\Desktop\BOZZA5_per_slid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4"/>
            <a:ext cx="9144000" cy="6856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EBC0FDA7-A31B-4B28-A66B-813568C5E618}"/>
              </a:ext>
            </a:extLst>
          </p:cNvPr>
          <p:cNvSpPr txBox="1"/>
          <p:nvPr/>
        </p:nvSpPr>
        <p:spPr>
          <a:xfrm>
            <a:off x="287989" y="1231304"/>
            <a:ext cx="8532550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OBIETTIVI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D26DA063-4CF1-4AFF-9335-04C1AB97CBBE}"/>
              </a:ext>
            </a:extLst>
          </p:cNvPr>
          <p:cNvSpPr txBox="1"/>
          <p:nvPr/>
        </p:nvSpPr>
        <p:spPr>
          <a:xfrm>
            <a:off x="305724" y="1631414"/>
            <a:ext cx="8838275" cy="526297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lphaUcPeriod"/>
            </a:pPr>
            <a:r>
              <a:rPr lang="it-IT" sz="1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Ridurre i tempi delle indagini</a:t>
            </a:r>
            <a:endParaRPr lang="it-IT" sz="14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lphaUcPeriod"/>
            </a:pPr>
            <a:r>
              <a:rPr lang="it-IT" sz="1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Rendere maggiormente efficace l’attività di indagine</a:t>
            </a:r>
            <a:r>
              <a:rPr lang="it-IT" sz="1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avendo come parametro il livello di prove richiesto dal giudice del dibattimento.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it-IT" sz="1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Entrambi gli obiettivi  si inseriscono e confluiscono nel percorso di avvicinamento alla  regola costituzionale della </a:t>
            </a:r>
            <a:r>
              <a:rPr lang="it-IT" sz="1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durata ragionevole</a:t>
            </a:r>
            <a:r>
              <a:rPr lang="it-IT" sz="1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da coniugare con la finalità propria del processo penale, rappresentata dal </a:t>
            </a:r>
            <a:r>
              <a:rPr lang="it-IT" sz="1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perseguimento della verità storica dei fatti</a:t>
            </a:r>
            <a:r>
              <a:rPr lang="it-IT" sz="1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t-IT" sz="1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</a:t>
            </a:r>
            <a:r>
              <a:rPr lang="it-IT" sz="1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riduzione del tempo delle indagini </a:t>
            </a:r>
            <a:r>
              <a:rPr lang="it-IT" sz="1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è un risultato misurabile, sulla base dei </a:t>
            </a:r>
            <a:r>
              <a:rPr lang="it-IT" sz="1400" u="sng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tempi medi di definizione dei procedimenti.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t-IT" sz="1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L’</a:t>
            </a:r>
            <a:r>
              <a:rPr lang="it-IT" sz="1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efficacia dell’attività di indagine</a:t>
            </a:r>
            <a:r>
              <a:rPr lang="it-IT" sz="1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è verificabile monitorando gli </a:t>
            </a:r>
            <a:r>
              <a:rPr lang="it-IT" sz="1400" u="sng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esiti dei dibattimenti</a:t>
            </a:r>
            <a:r>
              <a:rPr lang="it-IT" sz="1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per i procedimenti definiti con esercizio dell’azione penale e controllando il </a:t>
            </a:r>
            <a:r>
              <a:rPr lang="it-IT" sz="1400" u="sng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trend delle archiviazioni</a:t>
            </a:r>
            <a:r>
              <a:rPr lang="it-IT" sz="1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lphaUcPeriod" startAt="3"/>
            </a:pPr>
            <a:r>
              <a:rPr lang="it-IT" sz="1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lang="it-IT" sz="1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ul fronte dei </a:t>
            </a:r>
            <a:r>
              <a:rPr lang="it-IT" sz="1400" u="sng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servizi giudiziari </a:t>
            </a:r>
            <a:r>
              <a:rPr lang="it-IT" sz="1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l’obiettivo da conseguire è quello di </a:t>
            </a:r>
            <a:r>
              <a:rPr lang="it-IT" sz="1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facilitare l’accesso ai servizi giudiziari </a:t>
            </a:r>
            <a:r>
              <a:rPr lang="it-IT" sz="1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soprattutto a coloro che si trovano in condizioni di difficoltà (che non utilizzano i servizi via internet, dove è possibile la prenotazione on line dei certificati) e dimorano in comuni molto distanti dalla sede di Siena e che prima erano compresi nel circondario di Montepulciano, e ciò al fine di evitare spostamenti onerosi e defatiganti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lphaUcPeriod" startAt="3"/>
            </a:pPr>
            <a:r>
              <a:rPr lang="it-IT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</a:t>
            </a:r>
            <a:r>
              <a:rPr lang="it-IT" sz="1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afforzare l’ufficio esecuzione penale </a:t>
            </a:r>
            <a:r>
              <a:rPr lang="it-IT" sz="1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 l’aumento dei flussi di lavoro</a:t>
            </a:r>
          </a:p>
          <a:p>
            <a:pPr marL="342900" indent="-342900">
              <a:spcBef>
                <a:spcPts val="600"/>
              </a:spcBef>
              <a:buFont typeface="+mj-lt"/>
              <a:buAutoNum type="alphaUcPeriod" startAt="3"/>
            </a:pPr>
            <a:r>
              <a:rPr lang="it-IT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lang="it-IT" sz="1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igliorare l’efficienza della segreteria del dibattimento</a:t>
            </a:r>
            <a:r>
              <a:rPr lang="it-IT" sz="1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la cui produttività è notevolmente migliorata  con l’utilizzo del sistema Giada 2 (per il quale si è realizzato un positivo coordinamento con il Tribunale), che consente di ricevere le date di udienza per i decreti di citazione diretta in automatico;</a:t>
            </a:r>
          </a:p>
        </p:txBody>
      </p:sp>
    </p:spTree>
    <p:extLst>
      <p:ext uri="{BB962C8B-B14F-4D97-AF65-F5344CB8AC3E}">
        <p14:creationId xmlns:p14="http://schemas.microsoft.com/office/powerpoint/2010/main" val="50458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forziero\Desktop\BOZZA5_per_slid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4"/>
            <a:ext cx="9144000" cy="6856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AF6260B4-01D0-4022-8B7F-18F4333BE057}"/>
              </a:ext>
            </a:extLst>
          </p:cNvPr>
          <p:cNvSpPr txBox="1"/>
          <p:nvPr/>
        </p:nvSpPr>
        <p:spPr>
          <a:xfrm>
            <a:off x="305724" y="1369543"/>
            <a:ext cx="8730895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OBIETTIVI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446445DC-BF41-41FA-B361-EDB50615918D}"/>
              </a:ext>
            </a:extLst>
          </p:cNvPr>
          <p:cNvSpPr txBox="1"/>
          <p:nvPr/>
        </p:nvSpPr>
        <p:spPr>
          <a:xfrm>
            <a:off x="311960" y="1769653"/>
            <a:ext cx="8832040" cy="501675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+mj-lt"/>
              <a:buAutoNum type="alphaUcPeriod" startAt="6"/>
            </a:pPr>
            <a:r>
              <a:rPr lang="it-IT" sz="1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lang="it-IT" sz="15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odernizzazione dell’organizzazione</a:t>
            </a:r>
            <a:r>
              <a:rPr lang="it-IT" sz="15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privilegiando le </a:t>
            </a:r>
            <a:r>
              <a:rPr lang="it-IT" sz="1500" u="sng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tecniche informatiche </a:t>
            </a:r>
            <a:r>
              <a:rPr lang="it-IT" sz="15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primo luogo si propone di estendere l’utilizzo del TIAP già preceduto da una fase di formazione del personale amministrativo tramite corsi per la configurazione della postazione di lavoro e l’utilizzo del software</a:t>
            </a:r>
          </a:p>
          <a:p>
            <a:pPr marL="342900" indent="-342900">
              <a:spcBef>
                <a:spcPts val="600"/>
              </a:spcBef>
              <a:buFont typeface="+mj-lt"/>
              <a:buAutoNum type="alphaUcPeriod" startAt="6"/>
            </a:pPr>
            <a:r>
              <a:rPr lang="it-IT" sz="15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Ampliamento della scannerizzazione dei fascicoli</a:t>
            </a:r>
            <a:r>
              <a:rPr lang="it-IT" sz="15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in correlazione all’utilizzo del TIAP a cui destinare i giovani che svolgono il servizio civile regionale, supportati dal competente personale amministrativo</a:t>
            </a:r>
          </a:p>
          <a:p>
            <a:pPr marL="342900" indent="-342900">
              <a:spcBef>
                <a:spcPts val="600"/>
              </a:spcBef>
              <a:buFont typeface="+mj-lt"/>
              <a:buAutoNum type="alphaUcPeriod" startAt="6"/>
            </a:pPr>
            <a:r>
              <a:rPr lang="it-IT" sz="1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it-IT" sz="15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ccelerazione dei tempi di definizione dei procedimenti più semplici</a:t>
            </a:r>
            <a:r>
              <a:rPr lang="it-IT" sz="15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che non prevedono alcuna attività di indagine dopo la comunicazione della notizia di reato; operando anche mediante l’istituto dell’archiviazione per particolare tenuità del fatto, secondo le linee direttive adottate in data 7 aprile 2015, di attuazione del D. Lgs. 16 marzo 2015, n. </a:t>
            </a:r>
            <a:r>
              <a:rPr lang="it-IT" sz="150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28</a:t>
            </a:r>
            <a:endParaRPr lang="it-IT" sz="15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spcBef>
                <a:spcPts val="600"/>
              </a:spcBef>
              <a:buFont typeface="+mj-lt"/>
              <a:buAutoNum type="alphaUcPeriod" startAt="6"/>
            </a:pPr>
            <a:r>
              <a:rPr lang="it-IT" sz="1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it-IT" sz="15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ontenimento dell’arretrato</a:t>
            </a:r>
          </a:p>
          <a:p>
            <a:pPr marL="342900" indent="-342900">
              <a:spcBef>
                <a:spcPts val="600"/>
              </a:spcBef>
              <a:buFont typeface="+mj-lt"/>
              <a:buAutoNum type="alphaUcPeriod" startAt="6"/>
            </a:pPr>
            <a:r>
              <a:rPr lang="it-IT" sz="1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it-IT" sz="15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stituzione del nuovo modulo organizzativo</a:t>
            </a:r>
            <a:r>
              <a:rPr lang="it-IT" sz="15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 con la creazione di un gruppo di lavoro ad hoc, nel settore delle misure di prevenzione, ha lo scopo di: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incrementare il numero delle proposte, attualmente attestato su livelli bassissimi, in quanto soggetto alla sola iniziativa della </a:t>
            </a:r>
            <a:r>
              <a:rPr lang="it-IT" sz="15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p.g.</a:t>
            </a:r>
            <a:r>
              <a:rPr lang="it-IT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attribuire la valutazione della proposta alla diretta iniziativa del magistrato che ha seguito il procedimento in modo da dare continuità all’azione repressiva;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aumentare l’efficienza dell’ufficio nell’aggressione ai patrimoni di provenienza illecita, attraverso il ricorso alle misure di prevenzione patrimoniali.</a:t>
            </a:r>
          </a:p>
        </p:txBody>
      </p:sp>
    </p:spTree>
    <p:extLst>
      <p:ext uri="{BB962C8B-B14F-4D97-AF65-F5344CB8AC3E}">
        <p14:creationId xmlns:p14="http://schemas.microsoft.com/office/powerpoint/2010/main" val="364643376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1921</Words>
  <Application>Microsoft Office PowerPoint</Application>
  <PresentationFormat>Presentazione su schermo (4:3)</PresentationFormat>
  <Paragraphs>164</Paragraphs>
  <Slides>8</Slides>
  <Notes>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4" baseType="lpstr">
      <vt:lpstr>Arial</vt:lpstr>
      <vt:lpstr>Book Antiqua</vt:lpstr>
      <vt:lpstr>Calibri</vt:lpstr>
      <vt:lpstr>Tahoma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Olidata S.p.A.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Forziero Monia</dc:creator>
  <cp:lastModifiedBy>Roberta Di Pasquale</cp:lastModifiedBy>
  <cp:revision>8</cp:revision>
  <dcterms:created xsi:type="dcterms:W3CDTF">2021-10-18T07:57:02Z</dcterms:created>
  <dcterms:modified xsi:type="dcterms:W3CDTF">2021-10-20T09:17:07Z</dcterms:modified>
</cp:coreProperties>
</file>